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sldIdLst>
    <p:sldId id="267" r:id="rId5"/>
    <p:sldId id="257" r:id="rId6"/>
    <p:sldId id="266" r:id="rId7"/>
    <p:sldId id="260" r:id="rId8"/>
    <p:sldId id="261" r:id="rId9"/>
    <p:sldId id="258" r:id="rId10"/>
    <p:sldId id="259" r:id="rId11"/>
    <p:sldId id="262" r:id="rId12"/>
    <p:sldId id="263" r:id="rId13"/>
    <p:sldId id="264" r:id="rId14"/>
    <p:sldId id="268"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2B1921-D83A-400D-8F18-E40FC6229738}">
          <p14:sldIdLst/>
        </p14:section>
        <p14:section name="Untitled Section" id="{C7657ABA-0A16-4AF6-85C0-9116FB7DDAA7}">
          <p14:sldIdLst>
            <p14:sldId id="267"/>
            <p14:sldId id="257"/>
            <p14:sldId id="266"/>
          </p14:sldIdLst>
        </p14:section>
        <p14:section name="Untitled Section" id="{E8776D48-9CE2-484A-9E72-81204A0B7621}">
          <p14:sldIdLst>
            <p14:sldId id="260"/>
            <p14:sldId id="261"/>
            <p14:sldId id="258"/>
          </p14:sldIdLst>
        </p14:section>
        <p14:section name="Untitled Section" id="{112C7F46-539E-4253-9772-82BCCEC21C7E}">
          <p14:sldIdLst>
            <p14:sldId id="259"/>
            <p14:sldId id="262"/>
            <p14:sldId id="263"/>
            <p14:sldId id="264"/>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FFFFDD"/>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89615" autoAdjust="0"/>
  </p:normalViewPr>
  <p:slideViewPr>
    <p:cSldViewPr snapToGrid="0">
      <p:cViewPr varScale="1">
        <p:scale>
          <a:sx n="68" d="100"/>
          <a:sy n="68"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4382D1C-2E81-4A12-A2B8-FAB6A4B6CC68}" type="datetimeFigureOut">
              <a:rPr lang="en-GB" smtClean="0"/>
              <a:t>10/11/2025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A21597-355A-4DDE-A6C4-457B0200AAD0}" type="slidenum">
              <a:rPr lang="en-GB" smtClean="0"/>
              <a:t>‹#›</a:t>
            </a:fld>
            <a:endParaRPr lang="en-GB"/>
          </a:p>
        </p:txBody>
      </p:sp>
    </p:spTree>
    <p:extLst>
      <p:ext uri="{BB962C8B-B14F-4D97-AF65-F5344CB8AC3E}">
        <p14:creationId xmlns:p14="http://schemas.microsoft.com/office/powerpoint/2010/main" val="316384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2</a:t>
            </a:fld>
            <a:endParaRPr lang="en-GB"/>
          </a:p>
        </p:txBody>
      </p:sp>
    </p:spTree>
    <p:extLst>
      <p:ext uri="{BB962C8B-B14F-4D97-AF65-F5344CB8AC3E}">
        <p14:creationId xmlns:p14="http://schemas.microsoft.com/office/powerpoint/2010/main" val="243963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4</a:t>
            </a:fld>
            <a:endParaRPr lang="en-GB"/>
          </a:p>
        </p:txBody>
      </p:sp>
    </p:spTree>
    <p:extLst>
      <p:ext uri="{BB962C8B-B14F-4D97-AF65-F5344CB8AC3E}">
        <p14:creationId xmlns:p14="http://schemas.microsoft.com/office/powerpoint/2010/main" val="34648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5</a:t>
            </a:fld>
            <a:endParaRPr lang="en-GB"/>
          </a:p>
        </p:txBody>
      </p:sp>
    </p:spTree>
    <p:extLst>
      <p:ext uri="{BB962C8B-B14F-4D97-AF65-F5344CB8AC3E}">
        <p14:creationId xmlns:p14="http://schemas.microsoft.com/office/powerpoint/2010/main" val="57666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6</a:t>
            </a:fld>
            <a:endParaRPr lang="en-GB"/>
          </a:p>
        </p:txBody>
      </p:sp>
    </p:spTree>
    <p:extLst>
      <p:ext uri="{BB962C8B-B14F-4D97-AF65-F5344CB8AC3E}">
        <p14:creationId xmlns:p14="http://schemas.microsoft.com/office/powerpoint/2010/main" val="94839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7</a:t>
            </a:fld>
            <a:endParaRPr lang="en-GB"/>
          </a:p>
        </p:txBody>
      </p:sp>
    </p:spTree>
    <p:extLst>
      <p:ext uri="{BB962C8B-B14F-4D97-AF65-F5344CB8AC3E}">
        <p14:creationId xmlns:p14="http://schemas.microsoft.com/office/powerpoint/2010/main" val="316111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8</a:t>
            </a:fld>
            <a:endParaRPr lang="en-GB"/>
          </a:p>
        </p:txBody>
      </p:sp>
    </p:spTree>
    <p:extLst>
      <p:ext uri="{BB962C8B-B14F-4D97-AF65-F5344CB8AC3E}">
        <p14:creationId xmlns:p14="http://schemas.microsoft.com/office/powerpoint/2010/main" val="76453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9</a:t>
            </a:fld>
            <a:endParaRPr lang="en-GB"/>
          </a:p>
        </p:txBody>
      </p:sp>
    </p:spTree>
    <p:extLst>
      <p:ext uri="{BB962C8B-B14F-4D97-AF65-F5344CB8AC3E}">
        <p14:creationId xmlns:p14="http://schemas.microsoft.com/office/powerpoint/2010/main" val="211366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A21597-355A-4DDE-A6C4-457B0200AAD0}" type="slidenum">
              <a:rPr lang="en-GB" smtClean="0"/>
              <a:t>10</a:t>
            </a:fld>
            <a:endParaRPr lang="en-GB"/>
          </a:p>
        </p:txBody>
      </p:sp>
    </p:spTree>
    <p:extLst>
      <p:ext uri="{BB962C8B-B14F-4D97-AF65-F5344CB8AC3E}">
        <p14:creationId xmlns:p14="http://schemas.microsoft.com/office/powerpoint/2010/main" val="167903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85938F-53D1-4681-958C-B9B8DACFD88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19529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85938F-53D1-4681-958C-B9B8DACFD88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97311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85938F-53D1-4681-958C-B9B8DACFD88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325241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85938F-53D1-4681-958C-B9B8DACFD88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101531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5938F-53D1-4681-958C-B9B8DACFD88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358638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85938F-53D1-4681-958C-B9B8DACFD88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116598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85938F-53D1-4681-958C-B9B8DACFD88C}"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20227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85938F-53D1-4681-958C-B9B8DACFD88C}"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80350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5938F-53D1-4681-958C-B9B8DACFD88C}" type="datetimeFigureOut">
              <a:rPr lang="en-GB" smtClean="0"/>
              <a:t>10/11/2025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420082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5938F-53D1-4681-958C-B9B8DACFD88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358362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5938F-53D1-4681-958C-B9B8DACFD88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5483D-2FAE-45F1-BB39-A4AB9F6A9CF7}" type="slidenum">
              <a:rPr lang="en-GB" smtClean="0"/>
              <a:t>‹#›</a:t>
            </a:fld>
            <a:endParaRPr lang="en-GB"/>
          </a:p>
        </p:txBody>
      </p:sp>
    </p:spTree>
    <p:extLst>
      <p:ext uri="{BB962C8B-B14F-4D97-AF65-F5344CB8AC3E}">
        <p14:creationId xmlns:p14="http://schemas.microsoft.com/office/powerpoint/2010/main" val="169100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5938F-53D1-4681-958C-B9B8DACFD88C}" type="datetimeFigureOut">
              <a:rPr lang="en-GB" smtClean="0"/>
              <a:t>10/11/2025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5483D-2FAE-45F1-BB39-A4AB9F6A9CF7}" type="slidenum">
              <a:rPr lang="en-GB" smtClean="0"/>
              <a:t>‹#›</a:t>
            </a:fld>
            <a:endParaRPr lang="en-GB"/>
          </a:p>
        </p:txBody>
      </p:sp>
    </p:spTree>
    <p:extLst>
      <p:ext uri="{BB962C8B-B14F-4D97-AF65-F5344CB8AC3E}">
        <p14:creationId xmlns:p14="http://schemas.microsoft.com/office/powerpoint/2010/main" val="3271898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barcombe.e-sussex.sch.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39F7A-D005-517C-0F59-D9A68434B2EC}"/>
              </a:ext>
            </a:extLst>
          </p:cNvPr>
          <p:cNvPicPr>
            <a:picLocks noChangeAspect="1"/>
          </p:cNvPicPr>
          <p:nvPr/>
        </p:nvPicPr>
        <p:blipFill>
          <a:blip r:embed="rId2"/>
          <a:stretch>
            <a:fillRect/>
          </a:stretch>
        </p:blipFill>
        <p:spPr>
          <a:xfrm>
            <a:off x="1952848" y="1678653"/>
            <a:ext cx="5310076" cy="1408298"/>
          </a:xfrm>
          <a:prstGeom prst="rect">
            <a:avLst/>
          </a:prstGeom>
        </p:spPr>
      </p:pic>
      <p:sp>
        <p:nvSpPr>
          <p:cNvPr id="5" name="TextBox 4">
            <a:extLst>
              <a:ext uri="{FF2B5EF4-FFF2-40B4-BE49-F238E27FC236}">
                <a16:creationId xmlns:a16="http://schemas.microsoft.com/office/drawing/2014/main" id="{059AA2E4-5D2E-384F-9029-6059B39708D0}"/>
              </a:ext>
            </a:extLst>
          </p:cNvPr>
          <p:cNvSpPr txBox="1"/>
          <p:nvPr/>
        </p:nvSpPr>
        <p:spPr>
          <a:xfrm>
            <a:off x="1698324" y="5618768"/>
            <a:ext cx="5579918" cy="830997"/>
          </a:xfrm>
          <a:prstGeom prst="rect">
            <a:avLst/>
          </a:prstGeom>
          <a:noFill/>
        </p:spPr>
        <p:txBody>
          <a:bodyPr wrap="square" rtlCol="0">
            <a:spAutoFit/>
          </a:bodyPr>
          <a:lstStyle/>
          <a:p>
            <a:pPr algn="ctr"/>
            <a:r>
              <a:rPr lang="en-GB" sz="2400" dirty="0"/>
              <a:t>A small and mighty school where everyone can flourish in the heart of the community</a:t>
            </a:r>
          </a:p>
        </p:txBody>
      </p:sp>
      <p:pic>
        <p:nvPicPr>
          <p:cNvPr id="6" name="Picture 5">
            <a:extLst>
              <a:ext uri="{FF2B5EF4-FFF2-40B4-BE49-F238E27FC236}">
                <a16:creationId xmlns:a16="http://schemas.microsoft.com/office/drawing/2014/main" id="{198B9A28-B976-668B-23A7-34427A418E21}"/>
              </a:ext>
            </a:extLst>
          </p:cNvPr>
          <p:cNvPicPr>
            <a:picLocks noChangeAspect="1"/>
          </p:cNvPicPr>
          <p:nvPr/>
        </p:nvPicPr>
        <p:blipFill>
          <a:blip r:embed="rId3"/>
          <a:stretch>
            <a:fillRect/>
          </a:stretch>
        </p:blipFill>
        <p:spPr>
          <a:xfrm>
            <a:off x="214481" y="3325167"/>
            <a:ext cx="2734862" cy="1826643"/>
          </a:xfrm>
          <a:prstGeom prst="rect">
            <a:avLst/>
          </a:prstGeom>
        </p:spPr>
      </p:pic>
      <p:pic>
        <p:nvPicPr>
          <p:cNvPr id="7" name="Picture 6">
            <a:extLst>
              <a:ext uri="{FF2B5EF4-FFF2-40B4-BE49-F238E27FC236}">
                <a16:creationId xmlns:a16="http://schemas.microsoft.com/office/drawing/2014/main" id="{D59D315B-A39D-C471-FDC6-5B034727BD43}"/>
              </a:ext>
            </a:extLst>
          </p:cNvPr>
          <p:cNvPicPr>
            <a:picLocks noChangeAspect="1"/>
          </p:cNvPicPr>
          <p:nvPr/>
        </p:nvPicPr>
        <p:blipFill>
          <a:blip r:embed="rId4"/>
          <a:stretch>
            <a:fillRect/>
          </a:stretch>
        </p:blipFill>
        <p:spPr>
          <a:xfrm>
            <a:off x="3119656" y="3322009"/>
            <a:ext cx="2737255" cy="1826643"/>
          </a:xfrm>
          <a:prstGeom prst="rect">
            <a:avLst/>
          </a:prstGeom>
        </p:spPr>
      </p:pic>
      <p:pic>
        <p:nvPicPr>
          <p:cNvPr id="8" name="Picture 7">
            <a:extLst>
              <a:ext uri="{FF2B5EF4-FFF2-40B4-BE49-F238E27FC236}">
                <a16:creationId xmlns:a16="http://schemas.microsoft.com/office/drawing/2014/main" id="{9D9ABD64-07AD-10E8-30B6-A5DF5E252FE5}"/>
              </a:ext>
            </a:extLst>
          </p:cNvPr>
          <p:cNvPicPr>
            <a:picLocks noChangeAspect="1"/>
          </p:cNvPicPr>
          <p:nvPr/>
        </p:nvPicPr>
        <p:blipFill>
          <a:blip r:embed="rId5"/>
          <a:stretch>
            <a:fillRect/>
          </a:stretch>
        </p:blipFill>
        <p:spPr>
          <a:xfrm>
            <a:off x="6027224" y="3322009"/>
            <a:ext cx="2932734" cy="1832959"/>
          </a:xfrm>
          <a:prstGeom prst="rect">
            <a:avLst/>
          </a:prstGeom>
        </p:spPr>
      </p:pic>
      <p:pic>
        <p:nvPicPr>
          <p:cNvPr id="9" name="Picture 8">
            <a:extLst>
              <a:ext uri="{FF2B5EF4-FFF2-40B4-BE49-F238E27FC236}">
                <a16:creationId xmlns:a16="http://schemas.microsoft.com/office/drawing/2014/main" id="{6EEEAC96-B89F-D644-C7F2-35941E0871C8}"/>
              </a:ext>
            </a:extLst>
          </p:cNvPr>
          <p:cNvPicPr>
            <a:picLocks noChangeAspect="1"/>
          </p:cNvPicPr>
          <p:nvPr/>
        </p:nvPicPr>
        <p:blipFill>
          <a:blip r:embed="rId6"/>
          <a:stretch>
            <a:fillRect/>
          </a:stretch>
        </p:blipFill>
        <p:spPr>
          <a:xfrm>
            <a:off x="3900289" y="195502"/>
            <a:ext cx="969348" cy="1365622"/>
          </a:xfrm>
          <a:prstGeom prst="rect">
            <a:avLst/>
          </a:prstGeom>
        </p:spPr>
      </p:pic>
    </p:spTree>
    <p:extLst>
      <p:ext uri="{BB962C8B-B14F-4D97-AF65-F5344CB8AC3E}">
        <p14:creationId xmlns:p14="http://schemas.microsoft.com/office/powerpoint/2010/main" val="63231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833" y="480564"/>
            <a:ext cx="3240724" cy="5684740"/>
          </a:xfrm>
        </p:spPr>
        <p:txBody>
          <a:bodyPr vert="horz" lIns="91440" tIns="45720" rIns="91440" bIns="45720" rtlCol="0" anchor="t">
            <a:noAutofit/>
          </a:bodyPr>
          <a:lstStyle/>
          <a:p>
            <a:pPr marL="0" indent="0">
              <a:buNone/>
            </a:pPr>
            <a:r>
              <a:rPr lang="en-GB" sz="1400" b="1" dirty="0"/>
              <a:t>Admissions</a:t>
            </a:r>
          </a:p>
          <a:p>
            <a:pPr marL="0" indent="0">
              <a:buNone/>
            </a:pPr>
            <a:r>
              <a:rPr lang="en-US" sz="1400" dirty="0">
                <a:effectLst/>
                <a:latin typeface="Calibri" panose="020F0502020204030204" pitchFamily="34" charset="0"/>
                <a:ea typeface="Calibri" panose="020F0502020204030204" pitchFamily="34" charset="0"/>
              </a:rPr>
              <a:t>Barcombe CE School is an inclusive school where everyone is welcome. East Sussex County Council are our admissions authority,</a:t>
            </a:r>
            <a:r>
              <a:rPr lang="en-US" sz="1400" spc="-4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3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they</a:t>
            </a:r>
            <a:r>
              <a:rPr lang="en-US" sz="1400" spc="-3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request</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that</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all</a:t>
            </a:r>
            <a:r>
              <a:rPr lang="en-US" sz="1400" spc="-3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applications</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are</a:t>
            </a:r>
            <a:r>
              <a:rPr lang="en-US" sz="1400" spc="-5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submitted online.</a:t>
            </a:r>
            <a:r>
              <a:rPr lang="en-US" sz="1400" spc="2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Our</a:t>
            </a:r>
            <a:r>
              <a:rPr lang="en-US" sz="1400" spc="-4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school’s</a:t>
            </a:r>
            <a:r>
              <a:rPr lang="en-US" sz="1400" spc="-5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Published</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Admission</a:t>
            </a:r>
            <a:r>
              <a:rPr lang="en-US" sz="1400" spc="-5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Number</a:t>
            </a:r>
            <a:r>
              <a:rPr lang="en-US" sz="1400" spc="-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(PAN)</a:t>
            </a:r>
            <a:r>
              <a:rPr lang="en-US" sz="1400" spc="-4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is</a:t>
            </a:r>
            <a:r>
              <a:rPr lang="en-US" sz="1400" spc="-40" dirty="0">
                <a:effectLst/>
                <a:latin typeface="Calibri" panose="020F0502020204030204" pitchFamily="34" charset="0"/>
                <a:ea typeface="Calibri" panose="020F0502020204030204" pitchFamily="34" charset="0"/>
              </a:rPr>
              <a:t> </a:t>
            </a:r>
            <a:r>
              <a:rPr lang="en-US" sz="1400" spc="-25" dirty="0">
                <a:effectLst/>
                <a:latin typeface="Calibri" panose="020F0502020204030204" pitchFamily="34" charset="0"/>
                <a:ea typeface="Calibri" panose="020F0502020204030204" pitchFamily="34" charset="0"/>
              </a:rPr>
              <a:t>20.</a:t>
            </a:r>
            <a:endParaRPr lang="en-GB" sz="1400" dirty="0">
              <a:effectLst/>
              <a:latin typeface="Calibri" panose="020F0502020204030204" pitchFamily="34" charset="0"/>
              <a:ea typeface="Calibri" panose="020F0502020204030204" pitchFamily="34" charset="0"/>
            </a:endParaRPr>
          </a:p>
          <a:p>
            <a:pPr marL="0" indent="0">
              <a:buNone/>
            </a:pPr>
            <a:endParaRPr lang="en-GB" sz="1400" dirty="0"/>
          </a:p>
          <a:p>
            <a:pPr marL="0" indent="0">
              <a:buNone/>
            </a:pPr>
            <a:r>
              <a:rPr lang="en-GB" sz="1400" b="1" dirty="0"/>
              <a:t>Governors</a:t>
            </a:r>
          </a:p>
          <a:p>
            <a:pPr marL="0" indent="0">
              <a:buNone/>
            </a:pPr>
            <a:r>
              <a:rPr lang="en-GB" sz="1400" dirty="0"/>
              <a:t>We have an active Governing Body who meet regularly and monitor areas of the school. They support and challenge every aspect of school activity, from the highest academic aspiration, to everyday housekeeping. </a:t>
            </a:r>
          </a:p>
          <a:p>
            <a:pPr marL="0" indent="0">
              <a:buNone/>
            </a:pPr>
            <a:r>
              <a:rPr lang="en-GB" sz="1400" dirty="0"/>
              <a:t>This ensures there is overall improvement, progress and achievement, and that each child is encouraged to fully realise their potential.</a:t>
            </a:r>
          </a:p>
          <a:p>
            <a:pPr marL="0" indent="0">
              <a:lnSpc>
                <a:spcPct val="120000"/>
              </a:lnSpc>
              <a:buNone/>
            </a:pPr>
            <a:endParaRPr lang="en-GB" sz="1400" u="sng" dirty="0"/>
          </a:p>
          <a:p>
            <a:pPr marL="0" indent="0">
              <a:lnSpc>
                <a:spcPct val="120000"/>
              </a:lnSpc>
              <a:buNone/>
            </a:pPr>
            <a:endParaRPr lang="en-GB" sz="1400" dirty="0"/>
          </a:p>
        </p:txBody>
      </p:sp>
      <p:sp>
        <p:nvSpPr>
          <p:cNvPr id="4" name="Content Placeholder 3"/>
          <p:cNvSpPr>
            <a:spLocks noGrp="1"/>
          </p:cNvSpPr>
          <p:nvPr>
            <p:ph sz="half" idx="2"/>
          </p:nvPr>
        </p:nvSpPr>
        <p:spPr>
          <a:xfrm>
            <a:off x="4191318" y="2890215"/>
            <a:ext cx="2600215" cy="1399808"/>
          </a:xfrm>
        </p:spPr>
        <p:txBody>
          <a:bodyPr>
            <a:noAutofit/>
          </a:bodyPr>
          <a:lstStyle/>
          <a:p>
            <a:pPr marL="0" indent="0">
              <a:buNone/>
            </a:pPr>
            <a:r>
              <a:rPr lang="en-US" sz="1400" dirty="0"/>
              <a:t>I am passionate about the unique experience children attending small village schools receive, however I am also acutely aware of the challenges that face small schools working in isolation.  </a:t>
            </a:r>
          </a:p>
          <a:p>
            <a:pPr marL="0" indent="0">
              <a:buNone/>
            </a:pPr>
            <a:r>
              <a:rPr lang="en-US" sz="1400" dirty="0"/>
              <a:t>I believe the federation provides the structures and capacity of a large school whilst still maintaining the unique ethos of small schools. I am incredibly proud of the success the federation has brought to the children who attend the Skylark Federation schools.</a:t>
            </a:r>
            <a:endParaRPr lang="en-GB" sz="1400" dirty="0"/>
          </a:p>
        </p:txBody>
      </p:sp>
      <p:sp>
        <p:nvSpPr>
          <p:cNvPr id="5" name="Rectangle 4"/>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dirty="0"/>
              <a:t>9</a:t>
            </a:r>
          </a:p>
        </p:txBody>
      </p:sp>
      <p:sp>
        <p:nvSpPr>
          <p:cNvPr id="12" name="TextBox 11">
            <a:extLst>
              <a:ext uri="{FF2B5EF4-FFF2-40B4-BE49-F238E27FC236}">
                <a16:creationId xmlns:a16="http://schemas.microsoft.com/office/drawing/2014/main" id="{691EA0B5-650D-3DA8-1268-F3C43A40F072}"/>
              </a:ext>
            </a:extLst>
          </p:cNvPr>
          <p:cNvSpPr txBox="1"/>
          <p:nvPr/>
        </p:nvSpPr>
        <p:spPr>
          <a:xfrm>
            <a:off x="4190758" y="480563"/>
            <a:ext cx="2576167" cy="2677656"/>
          </a:xfrm>
          <a:prstGeom prst="rect">
            <a:avLst/>
          </a:prstGeom>
          <a:noFill/>
        </p:spPr>
        <p:txBody>
          <a:bodyPr wrap="square" lIns="91440" tIns="45720" rIns="91440" bIns="45720" rtlCol="0" anchor="t">
            <a:spAutoFit/>
          </a:bodyPr>
          <a:lstStyle/>
          <a:p>
            <a:pPr marL="0" indent="0">
              <a:buNone/>
            </a:pPr>
            <a:r>
              <a:rPr lang="en-GB" sz="1400" b="1"/>
              <a:t>Executive Head Teacher</a:t>
            </a:r>
          </a:p>
          <a:p>
            <a:r>
              <a:rPr lang="en-US" sz="1400"/>
              <a:t>I hope you have enjoyed reading about our school. My name is Stewart James, and I am the Executive Head Teacher of the Skylark Federation, formed of Barcombe CE, Hamsey CP, Iford &amp; Kingston CE and Plumpton Primary Schools, four wonderful schools on the outskirts of Lewes.</a:t>
            </a:r>
            <a:endParaRPr lang="en-US" sz="1400">
              <a:ea typeface="Calibri"/>
              <a:cs typeface="Calibri"/>
            </a:endParaRPr>
          </a:p>
          <a:p>
            <a:endParaRPr lang="en-GB" sz="1400"/>
          </a:p>
        </p:txBody>
      </p:sp>
      <p:pic>
        <p:nvPicPr>
          <p:cNvPr id="6" name="Picture 5" descr="A person wearing glasses and a blue sweater&#10;&#10;Description automatically generated">
            <a:extLst>
              <a:ext uri="{FF2B5EF4-FFF2-40B4-BE49-F238E27FC236}">
                <a16:creationId xmlns:a16="http://schemas.microsoft.com/office/drawing/2014/main" id="{79FE480E-1BDA-0D22-C73B-88A4FADF7B84}"/>
              </a:ext>
            </a:extLst>
          </p:cNvPr>
          <p:cNvPicPr>
            <a:picLocks noChangeAspect="1"/>
          </p:cNvPicPr>
          <p:nvPr/>
        </p:nvPicPr>
        <p:blipFill>
          <a:blip r:embed="rId3"/>
          <a:stretch>
            <a:fillRect/>
          </a:stretch>
        </p:blipFill>
        <p:spPr>
          <a:xfrm>
            <a:off x="6766925" y="480563"/>
            <a:ext cx="2140430" cy="2991929"/>
          </a:xfrm>
          <a:prstGeom prst="rect">
            <a:avLst/>
          </a:prstGeom>
        </p:spPr>
      </p:pic>
    </p:spTree>
    <p:extLst>
      <p:ext uri="{BB962C8B-B14F-4D97-AF65-F5344CB8AC3E}">
        <p14:creationId xmlns:p14="http://schemas.microsoft.com/office/powerpoint/2010/main" val="361710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4796F7B-0B29-1568-DB5A-C90629048C0E}"/>
              </a:ext>
            </a:extLst>
          </p:cNvPr>
          <p:cNvSpPr>
            <a:spLocks noGrp="1"/>
          </p:cNvSpPr>
          <p:nvPr>
            <p:ph type="title"/>
          </p:nvPr>
        </p:nvSpPr>
        <p:spPr/>
        <p:txBody>
          <a:bodyPr/>
          <a:lstStyle/>
          <a:p>
            <a:r>
              <a:rPr lang="en-GB" dirty="0"/>
              <a:t>Barcombe CE Primary School</a:t>
            </a:r>
          </a:p>
        </p:txBody>
      </p:sp>
      <p:sp>
        <p:nvSpPr>
          <p:cNvPr id="3" name="Content Placeholder 2">
            <a:extLst>
              <a:ext uri="{FF2B5EF4-FFF2-40B4-BE49-F238E27FC236}">
                <a16:creationId xmlns:a16="http://schemas.microsoft.com/office/drawing/2014/main" id="{876F7B32-42C3-7F14-1C34-BDC30F39A52C}"/>
              </a:ext>
            </a:extLst>
          </p:cNvPr>
          <p:cNvSpPr>
            <a:spLocks noGrp="1"/>
          </p:cNvSpPr>
          <p:nvPr>
            <p:ph sz="half" idx="1"/>
          </p:nvPr>
        </p:nvSpPr>
        <p:spPr/>
        <p:txBody>
          <a:bodyPr>
            <a:normAutofit lnSpcReduction="10000"/>
          </a:bodyPr>
          <a:lstStyle/>
          <a:p>
            <a:pPr marL="0" indent="0" algn="ctr">
              <a:buNone/>
            </a:pPr>
            <a:r>
              <a:rPr lang="en-US" sz="2800" dirty="0">
                <a:effectLst/>
                <a:latin typeface="Calibri" panose="020F0502020204030204" pitchFamily="34" charset="0"/>
                <a:ea typeface="Calibri" panose="020F0502020204030204" pitchFamily="34" charset="0"/>
              </a:rPr>
              <a:t>A small and mighty school where everyone</a:t>
            </a:r>
            <a:r>
              <a:rPr lang="en-US" sz="2800" spc="-6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flourishes</a:t>
            </a:r>
            <a:br>
              <a:rPr lang="en-GB" sz="2800" dirty="0">
                <a:effectLst/>
                <a:latin typeface="Calibri" panose="020F0502020204030204" pitchFamily="34" charset="0"/>
                <a:ea typeface="Calibri" panose="020F0502020204030204" pitchFamily="34" charset="0"/>
              </a:rPr>
            </a:br>
            <a:r>
              <a:rPr lang="en-US" sz="2800" spc="-4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a:t>
            </a:r>
            <a:r>
              <a:rPr lang="en-US" sz="2800" spc="-6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a:t>
            </a:r>
            <a:r>
              <a:rPr lang="en-US" sz="2800" spc="-6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heart</a:t>
            </a:r>
            <a:r>
              <a:rPr lang="en-US" sz="2800" spc="-5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 the community</a:t>
            </a:r>
          </a:p>
          <a:p>
            <a:pPr marL="0" indent="0">
              <a:buNone/>
            </a:pPr>
            <a:endParaRPr lang="en-GB" dirty="0"/>
          </a:p>
        </p:txBody>
      </p:sp>
      <p:sp>
        <p:nvSpPr>
          <p:cNvPr id="4" name="Content Placeholder 3">
            <a:extLst>
              <a:ext uri="{FF2B5EF4-FFF2-40B4-BE49-F238E27FC236}">
                <a16:creationId xmlns:a16="http://schemas.microsoft.com/office/drawing/2014/main" id="{D3925FF9-14DE-A0F9-2729-470663988FC4}"/>
              </a:ext>
            </a:extLst>
          </p:cNvPr>
          <p:cNvSpPr>
            <a:spLocks noGrp="1"/>
          </p:cNvSpPr>
          <p:nvPr>
            <p:ph sz="half" idx="2"/>
          </p:nvPr>
        </p:nvSpPr>
        <p:spPr>
          <a:xfrm>
            <a:off x="4239491" y="2971800"/>
            <a:ext cx="4447309" cy="3154363"/>
          </a:xfrm>
        </p:spPr>
        <p:txBody>
          <a:bodyPr>
            <a:normAutofit lnSpcReduction="10000"/>
          </a:bodyPr>
          <a:lstStyle/>
          <a:p>
            <a:pPr marL="0" indent="0" algn="ctr">
              <a:lnSpc>
                <a:spcPct val="150000"/>
              </a:lnSpc>
              <a:buNone/>
            </a:pPr>
            <a:r>
              <a:rPr lang="en-US" sz="1800" dirty="0"/>
              <a:t> School Path, Barcombe Nr Lewes, East Sussex BN8 5DN</a:t>
            </a:r>
          </a:p>
          <a:p>
            <a:pPr marL="0" indent="0">
              <a:lnSpc>
                <a:spcPct val="150000"/>
              </a:lnSpc>
              <a:buNone/>
            </a:pPr>
            <a:endParaRPr lang="en-US" sz="1800" dirty="0"/>
          </a:p>
          <a:p>
            <a:pPr marL="0" indent="0">
              <a:lnSpc>
                <a:spcPct val="150000"/>
              </a:lnSpc>
              <a:buNone/>
            </a:pPr>
            <a:r>
              <a:rPr lang="en-GB" sz="1800" dirty="0">
                <a:hlinkClick r:id="rId2"/>
              </a:rPr>
              <a:t>https://www.Barcombe.e-sussex.sch.uk</a:t>
            </a:r>
            <a:endParaRPr lang="en-GB" sz="1800" dirty="0"/>
          </a:p>
          <a:p>
            <a:pPr marL="0" indent="0">
              <a:lnSpc>
                <a:spcPct val="150000"/>
              </a:lnSpc>
              <a:buNone/>
            </a:pPr>
            <a:endParaRPr lang="en-US" sz="1800" dirty="0"/>
          </a:p>
          <a:p>
            <a:pPr marL="0" indent="0">
              <a:lnSpc>
                <a:spcPct val="150000"/>
              </a:lnSpc>
              <a:buNone/>
            </a:pPr>
            <a:r>
              <a:rPr lang="en-US" sz="1800" dirty="0"/>
              <a:t>Email: </a:t>
            </a:r>
            <a:r>
              <a:rPr lang="en-US" sz="1800" dirty="0" err="1"/>
              <a:t>barcombeoffice@skylarkfed.education</a:t>
            </a:r>
            <a:endParaRPr lang="en-US" sz="1800" dirty="0"/>
          </a:p>
          <a:p>
            <a:pPr marL="0" indent="0">
              <a:lnSpc>
                <a:spcPct val="150000"/>
              </a:lnSpc>
              <a:buNone/>
            </a:pPr>
            <a:r>
              <a:rPr lang="en-US" sz="1800" dirty="0"/>
              <a:t>Phone: 01273 400287</a:t>
            </a:r>
          </a:p>
          <a:p>
            <a:pPr marL="0" indent="0">
              <a:lnSpc>
                <a:spcPct val="150000"/>
              </a:lnSpc>
              <a:buNone/>
            </a:pPr>
            <a:endParaRPr lang="en-GB" sz="1800" dirty="0"/>
          </a:p>
        </p:txBody>
      </p:sp>
      <p:pic>
        <p:nvPicPr>
          <p:cNvPr id="5" name="Picture 4">
            <a:extLst>
              <a:ext uri="{FF2B5EF4-FFF2-40B4-BE49-F238E27FC236}">
                <a16:creationId xmlns:a16="http://schemas.microsoft.com/office/drawing/2014/main" id="{51994AE6-9E16-F5AA-7D7F-D104C93B721F}"/>
              </a:ext>
            </a:extLst>
          </p:cNvPr>
          <p:cNvPicPr>
            <a:picLocks noChangeAspect="1"/>
          </p:cNvPicPr>
          <p:nvPr/>
        </p:nvPicPr>
        <p:blipFill>
          <a:blip r:embed="rId3"/>
          <a:stretch>
            <a:fillRect/>
          </a:stretch>
        </p:blipFill>
        <p:spPr>
          <a:xfrm>
            <a:off x="1018309" y="3863181"/>
            <a:ext cx="3120212" cy="2073589"/>
          </a:xfrm>
          <a:prstGeom prst="rect">
            <a:avLst/>
          </a:prstGeom>
        </p:spPr>
      </p:pic>
    </p:spTree>
    <p:extLst>
      <p:ext uri="{BB962C8B-B14F-4D97-AF65-F5344CB8AC3E}">
        <p14:creationId xmlns:p14="http://schemas.microsoft.com/office/powerpoint/2010/main" val="124374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5482"/>
            <a:ext cx="6365551" cy="764287"/>
          </a:xfrm>
        </p:spPr>
        <p:txBody>
          <a:bodyPr/>
          <a:lstStyle/>
          <a:p>
            <a:r>
              <a:rPr lang="en-GB" dirty="0"/>
              <a:t>Welcome to Barcombe</a:t>
            </a:r>
          </a:p>
        </p:txBody>
      </p:sp>
      <p:sp>
        <p:nvSpPr>
          <p:cNvPr id="3" name="Content Placeholder 2"/>
          <p:cNvSpPr>
            <a:spLocks noGrp="1"/>
          </p:cNvSpPr>
          <p:nvPr>
            <p:ph idx="1"/>
          </p:nvPr>
        </p:nvSpPr>
        <p:spPr>
          <a:xfrm>
            <a:off x="179513" y="929769"/>
            <a:ext cx="8856983" cy="6072480"/>
          </a:xfrm>
        </p:spPr>
        <p:txBody>
          <a:bodyPr vert="horz" lIns="91440" tIns="45720" rIns="91440" bIns="45720" rtlCol="0" anchor="t">
            <a:noAutofit/>
          </a:bodyPr>
          <a:lstStyle/>
          <a:p>
            <a:pPr marL="0" indent="0">
              <a:buNone/>
            </a:pPr>
            <a:r>
              <a:rPr lang="en-US" sz="1400" dirty="0"/>
              <a:t>  </a:t>
            </a:r>
          </a:p>
          <a:p>
            <a:pPr algn="just">
              <a:buNone/>
            </a:pPr>
            <a:endParaRPr lang="en-US" sz="1200" dirty="0">
              <a:ea typeface="Calibri"/>
              <a:cs typeface="Calibri"/>
            </a:endParaRPr>
          </a:p>
          <a:p>
            <a:pPr algn="just">
              <a:buNone/>
            </a:pPr>
            <a:endParaRPr lang="en-US" sz="1200" dirty="0">
              <a:ea typeface="Calibri"/>
              <a:cs typeface="Calibri"/>
            </a:endParaRPr>
          </a:p>
          <a:p>
            <a:pPr>
              <a:buNone/>
            </a:pPr>
            <a:endParaRPr lang="en-US" sz="1200" dirty="0">
              <a:latin typeface="Calibri"/>
              <a:ea typeface="Calibri"/>
              <a:cs typeface="Calibri"/>
            </a:endParaRPr>
          </a:p>
        </p:txBody>
      </p:sp>
      <p:sp>
        <p:nvSpPr>
          <p:cNvPr id="4" name="Rectangle 3"/>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dirty="0">
                <a:solidFill>
                  <a:schemeClr val="bg1"/>
                </a:solidFill>
              </a:rPr>
              <a:t>1</a:t>
            </a:r>
          </a:p>
        </p:txBody>
      </p:sp>
      <p:sp>
        <p:nvSpPr>
          <p:cNvPr id="7" name="Rectangle 6"/>
          <p:cNvSpPr/>
          <p:nvPr/>
        </p:nvSpPr>
        <p:spPr>
          <a:xfrm>
            <a:off x="351157" y="929769"/>
            <a:ext cx="5517326" cy="307777"/>
          </a:xfrm>
          <a:prstGeom prst="rect">
            <a:avLst/>
          </a:prstGeom>
        </p:spPr>
        <p:txBody>
          <a:bodyPr wrap="square">
            <a:spAutoFit/>
          </a:bodyPr>
          <a:lstStyle/>
          <a:p>
            <a:pPr fontAlgn="base"/>
            <a:r>
              <a:rPr lang="en-US" sz="1400"/>
              <a:t> </a:t>
            </a:r>
          </a:p>
        </p:txBody>
      </p:sp>
      <p:pic>
        <p:nvPicPr>
          <p:cNvPr id="5" name="Picture 4">
            <a:extLst>
              <a:ext uri="{FF2B5EF4-FFF2-40B4-BE49-F238E27FC236}">
                <a16:creationId xmlns:a16="http://schemas.microsoft.com/office/drawing/2014/main" id="{918354FF-6170-EED9-54D9-FEFF11A037CD}"/>
              </a:ext>
            </a:extLst>
          </p:cNvPr>
          <p:cNvPicPr>
            <a:picLocks noChangeAspect="1"/>
          </p:cNvPicPr>
          <p:nvPr/>
        </p:nvPicPr>
        <p:blipFill>
          <a:blip r:embed="rId3"/>
          <a:stretch>
            <a:fillRect/>
          </a:stretch>
        </p:blipFill>
        <p:spPr>
          <a:xfrm>
            <a:off x="6716707" y="93243"/>
            <a:ext cx="1862072" cy="2288606"/>
          </a:xfrm>
          <a:prstGeom prst="rect">
            <a:avLst/>
          </a:prstGeom>
        </p:spPr>
      </p:pic>
      <p:pic>
        <p:nvPicPr>
          <p:cNvPr id="9" name="Picture 8">
            <a:extLst>
              <a:ext uri="{FF2B5EF4-FFF2-40B4-BE49-F238E27FC236}">
                <a16:creationId xmlns:a16="http://schemas.microsoft.com/office/drawing/2014/main" id="{63FCE6BD-6868-DBD9-4262-F123423172AD}"/>
              </a:ext>
            </a:extLst>
          </p:cNvPr>
          <p:cNvPicPr>
            <a:picLocks noChangeAspect="1"/>
          </p:cNvPicPr>
          <p:nvPr/>
        </p:nvPicPr>
        <p:blipFill>
          <a:blip r:embed="rId4"/>
          <a:stretch>
            <a:fillRect/>
          </a:stretch>
        </p:blipFill>
        <p:spPr>
          <a:xfrm>
            <a:off x="0" y="929769"/>
            <a:ext cx="9144000" cy="5262686"/>
          </a:xfrm>
          <a:prstGeom prst="rect">
            <a:avLst/>
          </a:prstGeom>
        </p:spPr>
      </p:pic>
      <p:sp>
        <p:nvSpPr>
          <p:cNvPr id="10" name="Graphic 12">
            <a:extLst>
              <a:ext uri="{FF2B5EF4-FFF2-40B4-BE49-F238E27FC236}">
                <a16:creationId xmlns:a16="http://schemas.microsoft.com/office/drawing/2014/main" id="{8F91A6F7-DFC2-69A6-FEBD-42D8A2C3C490}"/>
              </a:ext>
            </a:extLst>
          </p:cNvPr>
          <p:cNvSpPr/>
          <p:nvPr/>
        </p:nvSpPr>
        <p:spPr>
          <a:xfrm>
            <a:off x="5386648" y="2909456"/>
            <a:ext cx="3577840" cy="2608240"/>
          </a:xfrm>
          <a:custGeom>
            <a:avLst/>
            <a:gdLst/>
            <a:ahLst/>
            <a:cxnLst/>
            <a:rect l="l" t="t" r="r" b="b"/>
            <a:pathLst>
              <a:path w="3535679" h="2486660">
                <a:moveTo>
                  <a:pt x="1777431" y="0"/>
                </a:moveTo>
                <a:lnTo>
                  <a:pt x="1727164" y="279"/>
                </a:lnTo>
                <a:lnTo>
                  <a:pt x="1676921" y="1473"/>
                </a:lnTo>
                <a:lnTo>
                  <a:pt x="1626736" y="3582"/>
                </a:lnTo>
                <a:lnTo>
                  <a:pt x="1576642" y="6606"/>
                </a:lnTo>
                <a:lnTo>
                  <a:pt x="1526670" y="10546"/>
                </a:lnTo>
                <a:lnTo>
                  <a:pt x="1476854" y="15401"/>
                </a:lnTo>
                <a:lnTo>
                  <a:pt x="1427227" y="21171"/>
                </a:lnTo>
                <a:lnTo>
                  <a:pt x="1377820" y="27857"/>
                </a:lnTo>
                <a:lnTo>
                  <a:pt x="1328668" y="35459"/>
                </a:lnTo>
                <a:lnTo>
                  <a:pt x="1279801" y="43977"/>
                </a:lnTo>
                <a:lnTo>
                  <a:pt x="1231254" y="53411"/>
                </a:lnTo>
                <a:lnTo>
                  <a:pt x="1183059" y="63761"/>
                </a:lnTo>
                <a:lnTo>
                  <a:pt x="1135248" y="75027"/>
                </a:lnTo>
                <a:lnTo>
                  <a:pt x="1087854" y="87210"/>
                </a:lnTo>
                <a:lnTo>
                  <a:pt x="1040910" y="100309"/>
                </a:lnTo>
                <a:lnTo>
                  <a:pt x="994448" y="114325"/>
                </a:lnTo>
                <a:lnTo>
                  <a:pt x="948502" y="129258"/>
                </a:lnTo>
                <a:lnTo>
                  <a:pt x="903103" y="145108"/>
                </a:lnTo>
                <a:lnTo>
                  <a:pt x="858285" y="161874"/>
                </a:lnTo>
                <a:lnTo>
                  <a:pt x="814080" y="179559"/>
                </a:lnTo>
                <a:lnTo>
                  <a:pt x="770521" y="198160"/>
                </a:lnTo>
                <a:lnTo>
                  <a:pt x="727641" y="217679"/>
                </a:lnTo>
                <a:lnTo>
                  <a:pt x="685471" y="238116"/>
                </a:lnTo>
                <a:lnTo>
                  <a:pt x="644046" y="259470"/>
                </a:lnTo>
                <a:lnTo>
                  <a:pt x="603397" y="281742"/>
                </a:lnTo>
                <a:lnTo>
                  <a:pt x="563558" y="304932"/>
                </a:lnTo>
                <a:lnTo>
                  <a:pt x="524560" y="329041"/>
                </a:lnTo>
                <a:lnTo>
                  <a:pt x="481185" y="357632"/>
                </a:lnTo>
                <a:lnTo>
                  <a:pt x="439679" y="386949"/>
                </a:lnTo>
                <a:lnTo>
                  <a:pt x="400043" y="416959"/>
                </a:lnTo>
                <a:lnTo>
                  <a:pt x="362277" y="447631"/>
                </a:lnTo>
                <a:lnTo>
                  <a:pt x="326380" y="478932"/>
                </a:lnTo>
                <a:lnTo>
                  <a:pt x="292354" y="510830"/>
                </a:lnTo>
                <a:lnTo>
                  <a:pt x="260198" y="543294"/>
                </a:lnTo>
                <a:lnTo>
                  <a:pt x="229913" y="576291"/>
                </a:lnTo>
                <a:lnTo>
                  <a:pt x="201499" y="609791"/>
                </a:lnTo>
                <a:lnTo>
                  <a:pt x="174957" y="643760"/>
                </a:lnTo>
                <a:lnTo>
                  <a:pt x="150286" y="678166"/>
                </a:lnTo>
                <a:lnTo>
                  <a:pt x="127487" y="712979"/>
                </a:lnTo>
                <a:lnTo>
                  <a:pt x="106560" y="748166"/>
                </a:lnTo>
                <a:lnTo>
                  <a:pt x="87506" y="783694"/>
                </a:lnTo>
                <a:lnTo>
                  <a:pt x="70324" y="819533"/>
                </a:lnTo>
                <a:lnTo>
                  <a:pt x="55015" y="855650"/>
                </a:lnTo>
                <a:lnTo>
                  <a:pt x="41579" y="892013"/>
                </a:lnTo>
                <a:lnTo>
                  <a:pt x="30016" y="928590"/>
                </a:lnTo>
                <a:lnTo>
                  <a:pt x="12513" y="1002260"/>
                </a:lnTo>
                <a:lnTo>
                  <a:pt x="2507" y="1076403"/>
                </a:lnTo>
                <a:lnTo>
                  <a:pt x="0" y="1150765"/>
                </a:lnTo>
                <a:lnTo>
                  <a:pt x="1559" y="1187948"/>
                </a:lnTo>
                <a:lnTo>
                  <a:pt x="10304" y="1262158"/>
                </a:lnTo>
                <a:lnTo>
                  <a:pt x="26554" y="1335948"/>
                </a:lnTo>
                <a:lnTo>
                  <a:pt x="37493" y="1372605"/>
                </a:lnTo>
                <a:lnTo>
                  <a:pt x="50310" y="1409061"/>
                </a:lnTo>
                <a:lnTo>
                  <a:pt x="65003" y="1445285"/>
                </a:lnTo>
                <a:lnTo>
                  <a:pt x="81574" y="1481244"/>
                </a:lnTo>
                <a:lnTo>
                  <a:pt x="100023" y="1516906"/>
                </a:lnTo>
                <a:lnTo>
                  <a:pt x="120349" y="1552240"/>
                </a:lnTo>
                <a:lnTo>
                  <a:pt x="142554" y="1587212"/>
                </a:lnTo>
                <a:lnTo>
                  <a:pt x="166638" y="1621793"/>
                </a:lnTo>
                <a:lnTo>
                  <a:pt x="192600" y="1655949"/>
                </a:lnTo>
                <a:lnTo>
                  <a:pt x="220441" y="1689648"/>
                </a:lnTo>
                <a:lnTo>
                  <a:pt x="250161" y="1722859"/>
                </a:lnTo>
                <a:lnTo>
                  <a:pt x="281761" y="1755550"/>
                </a:lnTo>
                <a:lnTo>
                  <a:pt x="315240" y="1787689"/>
                </a:lnTo>
                <a:lnTo>
                  <a:pt x="350600" y="1819243"/>
                </a:lnTo>
                <a:lnTo>
                  <a:pt x="387840" y="1850182"/>
                </a:lnTo>
                <a:lnTo>
                  <a:pt x="426960" y="1880472"/>
                </a:lnTo>
                <a:lnTo>
                  <a:pt x="467962" y="1910083"/>
                </a:lnTo>
                <a:lnTo>
                  <a:pt x="510844" y="1938982"/>
                </a:lnTo>
                <a:lnTo>
                  <a:pt x="338886" y="2486631"/>
                </a:lnTo>
                <a:lnTo>
                  <a:pt x="1068120" y="2183888"/>
                </a:lnTo>
                <a:lnTo>
                  <a:pt x="1116730" y="2196834"/>
                </a:lnTo>
                <a:lnTo>
                  <a:pt x="1165690" y="2208794"/>
                </a:lnTo>
                <a:lnTo>
                  <a:pt x="1214968" y="2219772"/>
                </a:lnTo>
                <a:lnTo>
                  <a:pt x="1264533" y="2229774"/>
                </a:lnTo>
                <a:lnTo>
                  <a:pt x="1314353" y="2238802"/>
                </a:lnTo>
                <a:lnTo>
                  <a:pt x="1364397" y="2246860"/>
                </a:lnTo>
                <a:lnTo>
                  <a:pt x="1414632" y="2253952"/>
                </a:lnTo>
                <a:lnTo>
                  <a:pt x="1465028" y="2260082"/>
                </a:lnTo>
                <a:lnTo>
                  <a:pt x="1515553" y="2265254"/>
                </a:lnTo>
                <a:lnTo>
                  <a:pt x="1566174" y="2269471"/>
                </a:lnTo>
                <a:lnTo>
                  <a:pt x="1616861" y="2272738"/>
                </a:lnTo>
                <a:lnTo>
                  <a:pt x="1667581" y="2275058"/>
                </a:lnTo>
                <a:lnTo>
                  <a:pt x="1718304" y="2276435"/>
                </a:lnTo>
                <a:lnTo>
                  <a:pt x="1768997" y="2276874"/>
                </a:lnTo>
                <a:lnTo>
                  <a:pt x="1819629" y="2276377"/>
                </a:lnTo>
                <a:lnTo>
                  <a:pt x="1870168" y="2274948"/>
                </a:lnTo>
                <a:lnTo>
                  <a:pt x="1920583" y="2272593"/>
                </a:lnTo>
                <a:lnTo>
                  <a:pt x="1970841" y="2269313"/>
                </a:lnTo>
                <a:lnTo>
                  <a:pt x="2020912" y="2265114"/>
                </a:lnTo>
                <a:lnTo>
                  <a:pt x="2070764" y="2259999"/>
                </a:lnTo>
                <a:lnTo>
                  <a:pt x="2120365" y="2253972"/>
                </a:lnTo>
                <a:lnTo>
                  <a:pt x="2169683" y="2247036"/>
                </a:lnTo>
                <a:lnTo>
                  <a:pt x="2218687" y="2239196"/>
                </a:lnTo>
                <a:lnTo>
                  <a:pt x="2267345" y="2230455"/>
                </a:lnTo>
                <a:lnTo>
                  <a:pt x="2315625" y="2220818"/>
                </a:lnTo>
                <a:lnTo>
                  <a:pt x="2363497" y="2210288"/>
                </a:lnTo>
                <a:lnTo>
                  <a:pt x="2410928" y="2198868"/>
                </a:lnTo>
                <a:lnTo>
                  <a:pt x="2457886" y="2186564"/>
                </a:lnTo>
                <a:lnTo>
                  <a:pt x="2504340" y="2173378"/>
                </a:lnTo>
                <a:lnTo>
                  <a:pt x="2550259" y="2159314"/>
                </a:lnTo>
                <a:lnTo>
                  <a:pt x="2595610" y="2144377"/>
                </a:lnTo>
                <a:lnTo>
                  <a:pt x="2640363" y="2128570"/>
                </a:lnTo>
                <a:lnTo>
                  <a:pt x="2684485" y="2111896"/>
                </a:lnTo>
                <a:lnTo>
                  <a:pt x="2727945" y="2094361"/>
                </a:lnTo>
                <a:lnTo>
                  <a:pt x="2770711" y="2075967"/>
                </a:lnTo>
                <a:lnTo>
                  <a:pt x="2812752" y="2056719"/>
                </a:lnTo>
                <a:lnTo>
                  <a:pt x="2854035" y="2036620"/>
                </a:lnTo>
                <a:lnTo>
                  <a:pt x="2894530" y="2015675"/>
                </a:lnTo>
                <a:lnTo>
                  <a:pt x="2934205" y="1993886"/>
                </a:lnTo>
                <a:lnTo>
                  <a:pt x="2973027" y="1971258"/>
                </a:lnTo>
                <a:lnTo>
                  <a:pt x="3010966" y="1947795"/>
                </a:lnTo>
                <a:lnTo>
                  <a:pt x="3054341" y="1919203"/>
                </a:lnTo>
                <a:lnTo>
                  <a:pt x="3095847" y="1889885"/>
                </a:lnTo>
                <a:lnTo>
                  <a:pt x="3135483" y="1859875"/>
                </a:lnTo>
                <a:lnTo>
                  <a:pt x="3173250" y="1829202"/>
                </a:lnTo>
                <a:lnTo>
                  <a:pt x="3209146" y="1797901"/>
                </a:lnTo>
                <a:lnTo>
                  <a:pt x="3243172" y="1766002"/>
                </a:lnTo>
                <a:lnTo>
                  <a:pt x="3275328" y="1733537"/>
                </a:lnTo>
                <a:lnTo>
                  <a:pt x="3305613" y="1700539"/>
                </a:lnTo>
                <a:lnTo>
                  <a:pt x="3334027" y="1667039"/>
                </a:lnTo>
                <a:lnTo>
                  <a:pt x="3360569" y="1633069"/>
                </a:lnTo>
                <a:lnTo>
                  <a:pt x="3385240" y="1598662"/>
                </a:lnTo>
                <a:lnTo>
                  <a:pt x="3408039" y="1563849"/>
                </a:lnTo>
                <a:lnTo>
                  <a:pt x="3428966" y="1528661"/>
                </a:lnTo>
                <a:lnTo>
                  <a:pt x="3448021" y="1493132"/>
                </a:lnTo>
                <a:lnTo>
                  <a:pt x="3465203" y="1457293"/>
                </a:lnTo>
                <a:lnTo>
                  <a:pt x="3480512" y="1421175"/>
                </a:lnTo>
                <a:lnTo>
                  <a:pt x="3493948" y="1384812"/>
                </a:lnTo>
                <a:lnTo>
                  <a:pt x="3505510" y="1348234"/>
                </a:lnTo>
                <a:lnTo>
                  <a:pt x="3523013" y="1274563"/>
                </a:lnTo>
                <a:lnTo>
                  <a:pt x="3533020" y="1200418"/>
                </a:lnTo>
                <a:lnTo>
                  <a:pt x="3535527" y="1126055"/>
                </a:lnTo>
                <a:lnTo>
                  <a:pt x="3533968" y="1088871"/>
                </a:lnTo>
                <a:lnTo>
                  <a:pt x="3525222" y="1014659"/>
                </a:lnTo>
                <a:lnTo>
                  <a:pt x="3508973" y="940867"/>
                </a:lnTo>
                <a:lnTo>
                  <a:pt x="3498033" y="904209"/>
                </a:lnTo>
                <a:lnTo>
                  <a:pt x="3485217" y="867751"/>
                </a:lnTo>
                <a:lnTo>
                  <a:pt x="3470523" y="831527"/>
                </a:lnTo>
                <a:lnTo>
                  <a:pt x="3453952" y="795566"/>
                </a:lnTo>
                <a:lnTo>
                  <a:pt x="3435503" y="759903"/>
                </a:lnTo>
                <a:lnTo>
                  <a:pt x="3415177" y="724568"/>
                </a:lnTo>
                <a:lnTo>
                  <a:pt x="3392972" y="689594"/>
                </a:lnTo>
                <a:lnTo>
                  <a:pt x="3368889" y="655012"/>
                </a:lnTo>
                <a:lnTo>
                  <a:pt x="3342927" y="620855"/>
                </a:lnTo>
                <a:lnTo>
                  <a:pt x="3315086" y="587153"/>
                </a:lnTo>
                <a:lnTo>
                  <a:pt x="3285365" y="553940"/>
                </a:lnTo>
                <a:lnTo>
                  <a:pt x="3253766" y="521248"/>
                </a:lnTo>
                <a:lnTo>
                  <a:pt x="3220286" y="489107"/>
                </a:lnTo>
                <a:lnTo>
                  <a:pt x="3184926" y="457551"/>
                </a:lnTo>
                <a:lnTo>
                  <a:pt x="3147687" y="426610"/>
                </a:lnTo>
                <a:lnTo>
                  <a:pt x="3108566" y="396317"/>
                </a:lnTo>
                <a:lnTo>
                  <a:pt x="3067565" y="366705"/>
                </a:lnTo>
                <a:lnTo>
                  <a:pt x="3024682" y="337804"/>
                </a:lnTo>
                <a:lnTo>
                  <a:pt x="2986093" y="313431"/>
                </a:lnTo>
                <a:lnTo>
                  <a:pt x="2946647" y="289969"/>
                </a:lnTo>
                <a:lnTo>
                  <a:pt x="2906376" y="267419"/>
                </a:lnTo>
                <a:lnTo>
                  <a:pt x="2865313" y="245781"/>
                </a:lnTo>
                <a:lnTo>
                  <a:pt x="2823490" y="225054"/>
                </a:lnTo>
                <a:lnTo>
                  <a:pt x="2780941" y="205239"/>
                </a:lnTo>
                <a:lnTo>
                  <a:pt x="2737698" y="186336"/>
                </a:lnTo>
                <a:lnTo>
                  <a:pt x="2693794" y="168346"/>
                </a:lnTo>
                <a:lnTo>
                  <a:pt x="2649261" y="151267"/>
                </a:lnTo>
                <a:lnTo>
                  <a:pt x="2604133" y="135101"/>
                </a:lnTo>
                <a:lnTo>
                  <a:pt x="2558440" y="119847"/>
                </a:lnTo>
                <a:lnTo>
                  <a:pt x="2512218" y="105507"/>
                </a:lnTo>
                <a:lnTo>
                  <a:pt x="2465497" y="92078"/>
                </a:lnTo>
                <a:lnTo>
                  <a:pt x="2418312" y="79563"/>
                </a:lnTo>
                <a:lnTo>
                  <a:pt x="2370693" y="67961"/>
                </a:lnTo>
                <a:lnTo>
                  <a:pt x="2322675" y="57272"/>
                </a:lnTo>
                <a:lnTo>
                  <a:pt x="2274290" y="47496"/>
                </a:lnTo>
                <a:lnTo>
                  <a:pt x="2225570" y="38634"/>
                </a:lnTo>
                <a:lnTo>
                  <a:pt x="2176548" y="30685"/>
                </a:lnTo>
                <a:lnTo>
                  <a:pt x="2127258" y="23650"/>
                </a:lnTo>
                <a:lnTo>
                  <a:pt x="2077730" y="17529"/>
                </a:lnTo>
                <a:lnTo>
                  <a:pt x="2027999" y="12322"/>
                </a:lnTo>
                <a:lnTo>
                  <a:pt x="1978097" y="8029"/>
                </a:lnTo>
                <a:lnTo>
                  <a:pt x="1928057" y="4650"/>
                </a:lnTo>
                <a:lnTo>
                  <a:pt x="1877910" y="2185"/>
                </a:lnTo>
                <a:lnTo>
                  <a:pt x="1827691" y="635"/>
                </a:lnTo>
                <a:lnTo>
                  <a:pt x="1777431" y="0"/>
                </a:lnTo>
                <a:close/>
              </a:path>
            </a:pathLst>
          </a:custGeom>
          <a:solidFill>
            <a:srgbClr val="9BBA58"/>
          </a:solidFill>
        </p:spPr>
        <p:txBody>
          <a:bodyPr wrap="square" lIns="0" tIns="0" rIns="0" bIns="0" rtlCol="0">
            <a:prstTxWarp prst="textNoShape">
              <a:avLst/>
            </a:prstTxWarp>
            <a:noAutofit/>
          </a:bodyPr>
          <a:lstStyle/>
          <a:p>
            <a:pPr marL="686435" marR="683895" indent="-2540" algn="ctr">
              <a:lnSpc>
                <a:spcPct val="97000"/>
              </a:lnSpc>
              <a:spcAft>
                <a:spcPts val="0"/>
              </a:spcAft>
            </a:pPr>
            <a:endParaRPr lang="en-US" sz="1800" i="1" dirty="0">
              <a:solidFill>
                <a:srgbClr val="FFFFFF"/>
              </a:solidFill>
              <a:effectLst/>
              <a:latin typeface="Calibri" panose="020F0502020204030204" pitchFamily="34" charset="0"/>
              <a:ea typeface="Calibri" panose="020F0502020204030204" pitchFamily="34" charset="0"/>
            </a:endParaRPr>
          </a:p>
          <a:p>
            <a:pPr marL="686435" marR="683895" indent="-2540" algn="ctr">
              <a:lnSpc>
                <a:spcPct val="97000"/>
              </a:lnSpc>
              <a:spcAft>
                <a:spcPts val="0"/>
              </a:spcAft>
            </a:pPr>
            <a:r>
              <a:rPr lang="en-US" i="1" dirty="0">
                <a:solidFill>
                  <a:srgbClr val="FFFFFF"/>
                </a:solidFill>
                <a:latin typeface="Calibri" panose="020F0502020204030204" pitchFamily="34" charset="0"/>
                <a:ea typeface="Calibri" panose="020F0502020204030204" pitchFamily="34" charset="0"/>
              </a:rPr>
              <a:t>“</a:t>
            </a:r>
            <a:r>
              <a:rPr lang="en-US" sz="1800" i="1" dirty="0">
                <a:solidFill>
                  <a:srgbClr val="FFFFFF"/>
                </a:solidFill>
                <a:effectLst/>
                <a:latin typeface="Calibri" panose="020F0502020204030204" pitchFamily="34" charset="0"/>
                <a:ea typeface="Calibri" panose="020F0502020204030204" pitchFamily="34" charset="0"/>
              </a:rPr>
              <a:t>We love that this is a small school where all the teachers and pupils know each other well. The</a:t>
            </a:r>
            <a:r>
              <a:rPr lang="en-US" sz="1800" i="1" spc="-70"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children</a:t>
            </a:r>
            <a:r>
              <a:rPr lang="en-US" sz="1800" i="1" spc="-55"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feel</a:t>
            </a:r>
            <a:r>
              <a:rPr lang="en-US" sz="1800" i="1" spc="-70"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valued </a:t>
            </a:r>
            <a:r>
              <a:rPr lang="en-US" sz="1800" i="1" spc="-10" dirty="0">
                <a:solidFill>
                  <a:srgbClr val="FFFFFF"/>
                </a:solidFill>
                <a:effectLst/>
                <a:latin typeface="Calibri" panose="020F0502020204030204" pitchFamily="34" charset="0"/>
                <a:ea typeface="Calibri" panose="020F0502020204030204" pitchFamily="34" charset="0"/>
              </a:rPr>
              <a:t>here.”</a:t>
            </a:r>
            <a:endParaRPr lang="en-GB" sz="1800" dirty="0">
              <a:effectLst/>
              <a:latin typeface="Calibri" panose="020F0502020204030204" pitchFamily="34" charset="0"/>
              <a:ea typeface="Calibri" panose="020F0502020204030204" pitchFamily="34" charset="0"/>
            </a:endParaRPr>
          </a:p>
          <a:p>
            <a:pPr algn="ctr">
              <a:spcBef>
                <a:spcPts val="975"/>
              </a:spcBef>
            </a:pPr>
            <a:r>
              <a:rPr lang="en-US" sz="1800" b="1" spc="-10" dirty="0">
                <a:solidFill>
                  <a:srgbClr val="FFFFFF"/>
                </a:solidFill>
                <a:effectLst/>
                <a:latin typeface="Calibri" panose="020F0502020204030204" pitchFamily="34" charset="0"/>
                <a:ea typeface="Calibri" panose="020F0502020204030204" pitchFamily="34" charset="0"/>
              </a:rPr>
              <a:t>Parent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1685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9F7A2-7DC9-F97E-2C78-409440C826BD}"/>
              </a:ext>
            </a:extLst>
          </p:cNvPr>
          <p:cNvPicPr>
            <a:picLocks noChangeAspect="1"/>
          </p:cNvPicPr>
          <p:nvPr/>
        </p:nvPicPr>
        <p:blipFill>
          <a:blip r:embed="rId2"/>
          <a:stretch>
            <a:fillRect/>
          </a:stretch>
        </p:blipFill>
        <p:spPr>
          <a:xfrm>
            <a:off x="0" y="0"/>
            <a:ext cx="9144000" cy="6322646"/>
          </a:xfrm>
          <a:prstGeom prst="rect">
            <a:avLst/>
          </a:prstGeom>
        </p:spPr>
      </p:pic>
      <p:sp>
        <p:nvSpPr>
          <p:cNvPr id="5" name="TextBox 4">
            <a:extLst>
              <a:ext uri="{FF2B5EF4-FFF2-40B4-BE49-F238E27FC236}">
                <a16:creationId xmlns:a16="http://schemas.microsoft.com/office/drawing/2014/main" id="{A4FF48BF-BA14-FC50-A239-D121B479F620}"/>
              </a:ext>
            </a:extLst>
          </p:cNvPr>
          <p:cNvSpPr txBox="1"/>
          <p:nvPr/>
        </p:nvSpPr>
        <p:spPr>
          <a:xfrm>
            <a:off x="1953493" y="326545"/>
            <a:ext cx="4987635" cy="646331"/>
          </a:xfrm>
          <a:prstGeom prst="rect">
            <a:avLst/>
          </a:prstGeom>
          <a:solidFill>
            <a:schemeClr val="accent1">
              <a:lumMod val="20000"/>
              <a:lumOff val="80000"/>
            </a:schemeClr>
          </a:solidFill>
        </p:spPr>
        <p:txBody>
          <a:bodyPr wrap="square" rtlCol="0">
            <a:spAutoFit/>
          </a:bodyPr>
          <a:lstStyle/>
          <a:p>
            <a:r>
              <a:rPr lang="en-GB" sz="3600" b="1" dirty="0"/>
              <a:t>Christian Distinctiveness</a:t>
            </a:r>
          </a:p>
        </p:txBody>
      </p:sp>
      <p:pic>
        <p:nvPicPr>
          <p:cNvPr id="6" name="Picture 5">
            <a:extLst>
              <a:ext uri="{FF2B5EF4-FFF2-40B4-BE49-F238E27FC236}">
                <a16:creationId xmlns:a16="http://schemas.microsoft.com/office/drawing/2014/main" id="{CACC7631-8572-CAA8-1135-B0C4CA75C66D}"/>
              </a:ext>
            </a:extLst>
          </p:cNvPr>
          <p:cNvPicPr>
            <a:picLocks noChangeAspect="1"/>
          </p:cNvPicPr>
          <p:nvPr/>
        </p:nvPicPr>
        <p:blipFill>
          <a:blip r:embed="rId3"/>
          <a:stretch>
            <a:fillRect/>
          </a:stretch>
        </p:blipFill>
        <p:spPr>
          <a:xfrm>
            <a:off x="683744" y="1924008"/>
            <a:ext cx="7506350" cy="952583"/>
          </a:xfrm>
          <a:prstGeom prst="rect">
            <a:avLst/>
          </a:prstGeom>
        </p:spPr>
      </p:pic>
      <p:pic>
        <p:nvPicPr>
          <p:cNvPr id="7" name="Picture 6">
            <a:extLst>
              <a:ext uri="{FF2B5EF4-FFF2-40B4-BE49-F238E27FC236}">
                <a16:creationId xmlns:a16="http://schemas.microsoft.com/office/drawing/2014/main" id="{2879941D-4DBD-5EAD-B036-E9C9B8DEEE85}"/>
              </a:ext>
            </a:extLst>
          </p:cNvPr>
          <p:cNvPicPr>
            <a:picLocks noChangeAspect="1"/>
          </p:cNvPicPr>
          <p:nvPr/>
        </p:nvPicPr>
        <p:blipFill>
          <a:blip r:embed="rId4"/>
          <a:stretch>
            <a:fillRect/>
          </a:stretch>
        </p:blipFill>
        <p:spPr>
          <a:xfrm>
            <a:off x="546128" y="4783559"/>
            <a:ext cx="2004234" cy="1592718"/>
          </a:xfrm>
          <a:prstGeom prst="rect">
            <a:avLst/>
          </a:prstGeom>
        </p:spPr>
      </p:pic>
      <p:pic>
        <p:nvPicPr>
          <p:cNvPr id="8" name="Picture 7">
            <a:extLst>
              <a:ext uri="{FF2B5EF4-FFF2-40B4-BE49-F238E27FC236}">
                <a16:creationId xmlns:a16="http://schemas.microsoft.com/office/drawing/2014/main" id="{26E89C6A-F3AB-46D6-BB39-48BA808E2869}"/>
              </a:ext>
            </a:extLst>
          </p:cNvPr>
          <p:cNvPicPr>
            <a:picLocks noChangeAspect="1"/>
          </p:cNvPicPr>
          <p:nvPr/>
        </p:nvPicPr>
        <p:blipFill>
          <a:blip r:embed="rId5"/>
          <a:stretch>
            <a:fillRect/>
          </a:stretch>
        </p:blipFill>
        <p:spPr>
          <a:xfrm>
            <a:off x="3082161" y="4990396"/>
            <a:ext cx="2979678" cy="1394581"/>
          </a:xfrm>
          <a:prstGeom prst="rect">
            <a:avLst/>
          </a:prstGeom>
        </p:spPr>
      </p:pic>
      <p:pic>
        <p:nvPicPr>
          <p:cNvPr id="9" name="Picture 8">
            <a:extLst>
              <a:ext uri="{FF2B5EF4-FFF2-40B4-BE49-F238E27FC236}">
                <a16:creationId xmlns:a16="http://schemas.microsoft.com/office/drawing/2014/main" id="{7EA64A83-9A1C-C173-58F6-BB1D0BE32DE2}"/>
              </a:ext>
            </a:extLst>
          </p:cNvPr>
          <p:cNvPicPr>
            <a:picLocks noChangeAspect="1"/>
          </p:cNvPicPr>
          <p:nvPr/>
        </p:nvPicPr>
        <p:blipFill>
          <a:blip r:embed="rId6"/>
          <a:stretch>
            <a:fillRect/>
          </a:stretch>
        </p:blipFill>
        <p:spPr>
          <a:xfrm>
            <a:off x="6196907" y="4410146"/>
            <a:ext cx="2812024" cy="746825"/>
          </a:xfrm>
          <a:prstGeom prst="rect">
            <a:avLst/>
          </a:prstGeom>
        </p:spPr>
      </p:pic>
      <p:pic>
        <p:nvPicPr>
          <p:cNvPr id="12" name="Picture 11">
            <a:extLst>
              <a:ext uri="{FF2B5EF4-FFF2-40B4-BE49-F238E27FC236}">
                <a16:creationId xmlns:a16="http://schemas.microsoft.com/office/drawing/2014/main" id="{AFF8FCE5-9ADD-0AB7-58A8-0BC7F4FF70B4}"/>
              </a:ext>
            </a:extLst>
          </p:cNvPr>
          <p:cNvPicPr>
            <a:picLocks noChangeAspect="1"/>
          </p:cNvPicPr>
          <p:nvPr/>
        </p:nvPicPr>
        <p:blipFill>
          <a:blip r:embed="rId7"/>
          <a:stretch>
            <a:fillRect/>
          </a:stretch>
        </p:blipFill>
        <p:spPr>
          <a:xfrm>
            <a:off x="115438" y="6411664"/>
            <a:ext cx="8913124" cy="493819"/>
          </a:xfrm>
          <a:prstGeom prst="rect">
            <a:avLst/>
          </a:prstGeom>
        </p:spPr>
      </p:pic>
    </p:spTree>
    <p:extLst>
      <p:ext uri="{BB962C8B-B14F-4D97-AF65-F5344CB8AC3E}">
        <p14:creationId xmlns:p14="http://schemas.microsoft.com/office/powerpoint/2010/main" val="181573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51" y="1318384"/>
            <a:ext cx="5400600" cy="4968552"/>
          </a:xfrm>
        </p:spPr>
        <p:txBody>
          <a:bodyPr vert="horz" lIns="91440" tIns="45720" rIns="91440" bIns="45720" rtlCol="0" anchor="t">
            <a:normAutofit/>
          </a:bodyPr>
          <a:lstStyle/>
          <a:p>
            <a:pPr marL="0" indent="0">
              <a:buNone/>
            </a:pPr>
            <a:r>
              <a:rPr lang="en-GB" sz="1400" dirty="0"/>
              <a:t>We are particularly proud of our unique Skylark curriculum. We have devised a curriculum that is meaningful, purposeful and relevant to the children who live in this area of East Sussex, nestled at the foot of the South Downs.</a:t>
            </a:r>
            <a:br>
              <a:rPr lang="en-GB" sz="1400" dirty="0"/>
            </a:br>
            <a:br>
              <a:rPr lang="en-GB" sz="1400" dirty="0"/>
            </a:br>
            <a:r>
              <a:rPr lang="en-GB" sz="1400" dirty="0"/>
              <a:t>The area is rich with local history and geography. We use these subjects as the drivers for our curriculum, allowing our children to truly immerse themselves in a project-based curriculum where subject-specific skills are explicitly taught in a planned, age-appropriate and developmental way. Through the Skylark curriculum, children are taught the importance of analysis as the key to understanding.</a:t>
            </a:r>
            <a:br>
              <a:rPr lang="en-GB" sz="1400" dirty="0"/>
            </a:br>
            <a:endParaRPr lang="en-GB" sz="1400" dirty="0"/>
          </a:p>
          <a:p>
            <a:pPr marL="0" indent="0">
              <a:buNone/>
            </a:pPr>
            <a:r>
              <a:rPr lang="en-GB" sz="1400" dirty="0"/>
              <a:t>We aim to put our children at the centre of their own learning and place great emphasis on nurturing skills and attitudes such as resourcefulness, resilience and co-operation. Our teachers bring the National Curriculum to life by making links between the individual subjects and applying them to whole-school projects.  </a:t>
            </a:r>
            <a:endParaRPr lang="en-GB" sz="1400" dirty="0">
              <a:ea typeface="Calibri"/>
              <a:cs typeface="Calibri"/>
            </a:endParaRPr>
          </a:p>
          <a:p>
            <a:pPr marL="0" indent="0">
              <a:buNone/>
            </a:pPr>
            <a:endParaRPr lang="en-GB" sz="1400" dirty="0"/>
          </a:p>
          <a:p>
            <a:pPr marL="0" indent="0">
              <a:buNone/>
            </a:pPr>
            <a:r>
              <a:rPr lang="en-GB" sz="1400" dirty="0">
                <a:ea typeface="+mn-lt"/>
                <a:cs typeface="+mn-lt"/>
              </a:rPr>
              <a:t>Our children also benefit from weekly Forest School sessions for at least one term each year.</a:t>
            </a:r>
            <a:endParaRPr lang="en-GB" dirty="0"/>
          </a:p>
          <a:p>
            <a:pPr marL="0" indent="0">
              <a:buNone/>
            </a:pPr>
            <a:endParaRPr lang="en-GB" sz="1400" dirty="0"/>
          </a:p>
        </p:txBody>
      </p:sp>
      <p:sp>
        <p:nvSpPr>
          <p:cNvPr id="2" name="Title 1"/>
          <p:cNvSpPr>
            <a:spLocks noGrp="1"/>
          </p:cNvSpPr>
          <p:nvPr>
            <p:ph type="title"/>
          </p:nvPr>
        </p:nvSpPr>
        <p:spPr>
          <a:xfrm>
            <a:off x="342900" y="144014"/>
            <a:ext cx="8229600" cy="732990"/>
          </a:xfrm>
        </p:spPr>
        <p:txBody>
          <a:bodyPr>
            <a:normAutofit fontScale="90000"/>
          </a:bodyPr>
          <a:lstStyle/>
          <a:p>
            <a:r>
              <a:rPr lang="en-GB" sz="4900" dirty="0"/>
              <a:t>Curriculum</a:t>
            </a:r>
            <a:endParaRPr lang="en-GB" dirty="0"/>
          </a:p>
        </p:txBody>
      </p:sp>
      <p:sp>
        <p:nvSpPr>
          <p:cNvPr id="4" name="Rectangle 3"/>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dirty="0">
                <a:solidFill>
                  <a:schemeClr val="bg1"/>
                </a:solidFill>
              </a:rPr>
              <a:t>3</a:t>
            </a:r>
          </a:p>
        </p:txBody>
      </p:sp>
      <p:pic>
        <p:nvPicPr>
          <p:cNvPr id="10" name="Picture 9">
            <a:extLst>
              <a:ext uri="{FF2B5EF4-FFF2-40B4-BE49-F238E27FC236}">
                <a16:creationId xmlns:a16="http://schemas.microsoft.com/office/drawing/2014/main" id="{35E04A87-89E0-6E86-D3F5-91807112BCB1}"/>
              </a:ext>
            </a:extLst>
          </p:cNvPr>
          <p:cNvPicPr>
            <a:picLocks noChangeAspect="1"/>
          </p:cNvPicPr>
          <p:nvPr/>
        </p:nvPicPr>
        <p:blipFill>
          <a:blip r:embed="rId3"/>
          <a:stretch>
            <a:fillRect/>
          </a:stretch>
        </p:blipFill>
        <p:spPr>
          <a:xfrm>
            <a:off x="5660450" y="1074635"/>
            <a:ext cx="3249319" cy="2169263"/>
          </a:xfrm>
          <a:prstGeom prst="rect">
            <a:avLst/>
          </a:prstGeom>
        </p:spPr>
      </p:pic>
      <p:pic>
        <p:nvPicPr>
          <p:cNvPr id="12" name="Picture 11">
            <a:extLst>
              <a:ext uri="{FF2B5EF4-FFF2-40B4-BE49-F238E27FC236}">
                <a16:creationId xmlns:a16="http://schemas.microsoft.com/office/drawing/2014/main" id="{4BA006EC-152E-FFD8-B891-CCAD446C6A25}"/>
              </a:ext>
            </a:extLst>
          </p:cNvPr>
          <p:cNvPicPr>
            <a:picLocks noChangeAspect="1"/>
          </p:cNvPicPr>
          <p:nvPr/>
        </p:nvPicPr>
        <p:blipFill>
          <a:blip r:embed="rId4"/>
          <a:stretch>
            <a:fillRect/>
          </a:stretch>
        </p:blipFill>
        <p:spPr>
          <a:xfrm>
            <a:off x="5538349" y="3455042"/>
            <a:ext cx="3371420" cy="2582250"/>
          </a:xfrm>
          <a:prstGeom prst="rect">
            <a:avLst/>
          </a:prstGeom>
        </p:spPr>
      </p:pic>
      <p:sp>
        <p:nvSpPr>
          <p:cNvPr id="17" name="TextBox 16">
            <a:extLst>
              <a:ext uri="{FF2B5EF4-FFF2-40B4-BE49-F238E27FC236}">
                <a16:creationId xmlns:a16="http://schemas.microsoft.com/office/drawing/2014/main" id="{F052397F-85D0-DEBD-F0D2-03AB90A829C1}"/>
              </a:ext>
            </a:extLst>
          </p:cNvPr>
          <p:cNvSpPr txBox="1"/>
          <p:nvPr/>
        </p:nvSpPr>
        <p:spPr>
          <a:xfrm>
            <a:off x="5640666" y="3785840"/>
            <a:ext cx="3102486" cy="1920654"/>
          </a:xfrm>
          <a:prstGeom prst="rect">
            <a:avLst/>
          </a:prstGeom>
          <a:noFill/>
        </p:spPr>
        <p:txBody>
          <a:bodyPr wrap="square">
            <a:spAutoFit/>
          </a:bodyPr>
          <a:lstStyle/>
          <a:p>
            <a:pPr marR="10160" algn="ctr">
              <a:lnSpc>
                <a:spcPts val="1610"/>
              </a:lnSpc>
            </a:pPr>
            <a:r>
              <a:rPr lang="en-US" sz="1600" dirty="0">
                <a:solidFill>
                  <a:srgbClr val="FFFFFF"/>
                </a:solidFill>
                <a:effectLst/>
                <a:latin typeface="Calibri" panose="020F0502020204030204" pitchFamily="34" charset="0"/>
                <a:ea typeface="Calibri" panose="020F0502020204030204" pitchFamily="34" charset="0"/>
              </a:rPr>
              <a:t>“Learning</a:t>
            </a:r>
            <a:r>
              <a:rPr lang="en-US" sz="1600" spc="-55"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here</a:t>
            </a:r>
            <a:r>
              <a:rPr lang="en-US" sz="1600" spc="-25"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is</a:t>
            </a:r>
            <a:r>
              <a:rPr lang="en-US" sz="1600" spc="-60"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fun</a:t>
            </a:r>
            <a:r>
              <a:rPr lang="en-US" sz="1600" spc="-55" dirty="0">
                <a:solidFill>
                  <a:srgbClr val="FFFFFF"/>
                </a:solidFill>
                <a:effectLst/>
                <a:latin typeface="Calibri" panose="020F0502020204030204" pitchFamily="34" charset="0"/>
                <a:ea typeface="Calibri" panose="020F0502020204030204" pitchFamily="34" charset="0"/>
              </a:rPr>
              <a:t> </a:t>
            </a:r>
            <a:r>
              <a:rPr lang="en-US" sz="1600" spc="-25" dirty="0">
                <a:solidFill>
                  <a:srgbClr val="FFFFFF"/>
                </a:solidFill>
                <a:effectLst/>
                <a:latin typeface="Calibri" panose="020F0502020204030204" pitchFamily="34" charset="0"/>
                <a:ea typeface="Calibri" panose="020F0502020204030204" pitchFamily="34" charset="0"/>
              </a:rPr>
              <a:t>and</a:t>
            </a:r>
            <a:endParaRPr lang="en-GB" sz="1100" dirty="0">
              <a:effectLst/>
              <a:latin typeface="Calibri" panose="020F0502020204030204" pitchFamily="34" charset="0"/>
              <a:ea typeface="Calibri" panose="020F0502020204030204" pitchFamily="34" charset="0"/>
            </a:endParaRPr>
          </a:p>
          <a:p>
            <a:pPr marR="11430" indent="-635" algn="ctr">
              <a:lnSpc>
                <a:spcPct val="97000"/>
              </a:lnSpc>
              <a:spcBef>
                <a:spcPts val="10"/>
              </a:spcBef>
              <a:spcAft>
                <a:spcPts val="0"/>
              </a:spcAft>
            </a:pPr>
            <a:r>
              <a:rPr lang="en-US" sz="1600" dirty="0">
                <a:solidFill>
                  <a:srgbClr val="FFFFFF"/>
                </a:solidFill>
                <a:effectLst/>
                <a:latin typeface="Calibri" panose="020F0502020204030204" pitchFamily="34" charset="0"/>
                <a:ea typeface="Calibri" panose="020F0502020204030204" pitchFamily="34" charset="0"/>
              </a:rPr>
              <a:t>active. We get to take part in trips</a:t>
            </a:r>
          </a:p>
          <a:p>
            <a:pPr marR="11430" indent="-635" algn="ctr">
              <a:lnSpc>
                <a:spcPct val="97000"/>
              </a:lnSpc>
              <a:spcBef>
                <a:spcPts val="10"/>
              </a:spcBef>
              <a:spcAft>
                <a:spcPts val="0"/>
              </a:spcAft>
            </a:pPr>
            <a:r>
              <a:rPr lang="en-US" sz="1600" spc="-60"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and</a:t>
            </a:r>
            <a:r>
              <a:rPr lang="en-US" sz="1600" spc="-60"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workshops</a:t>
            </a:r>
            <a:r>
              <a:rPr lang="en-US" sz="1600" spc="-30"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as</a:t>
            </a:r>
            <a:r>
              <a:rPr lang="en-US" sz="1600" spc="-60"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well</a:t>
            </a:r>
            <a:r>
              <a:rPr lang="en-US" sz="1600" spc="-55" dirty="0">
                <a:solidFill>
                  <a:srgbClr val="FFFFFF"/>
                </a:solidFill>
                <a:effectLst/>
                <a:latin typeface="Calibri" panose="020F0502020204030204" pitchFamily="34" charset="0"/>
                <a:ea typeface="Calibri" panose="020F0502020204030204" pitchFamily="34" charset="0"/>
              </a:rPr>
              <a:t> </a:t>
            </a:r>
            <a:r>
              <a:rPr lang="en-US" sz="1600" dirty="0">
                <a:solidFill>
                  <a:srgbClr val="FFFFFF"/>
                </a:solidFill>
                <a:effectLst/>
                <a:latin typeface="Calibri" panose="020F0502020204030204" pitchFamily="34" charset="0"/>
                <a:ea typeface="Calibri" panose="020F0502020204030204" pitchFamily="34" charset="0"/>
              </a:rPr>
              <a:t>as fun lessons.</a:t>
            </a:r>
          </a:p>
          <a:p>
            <a:pPr marR="11430" indent="-635" algn="ctr">
              <a:lnSpc>
                <a:spcPct val="97000"/>
              </a:lnSpc>
              <a:spcBef>
                <a:spcPts val="10"/>
              </a:spcBef>
              <a:spcAft>
                <a:spcPts val="0"/>
              </a:spcAft>
            </a:pPr>
            <a:r>
              <a:rPr lang="en-US" sz="1600" dirty="0">
                <a:solidFill>
                  <a:srgbClr val="FFFFFF"/>
                </a:solidFill>
                <a:effectLst/>
                <a:latin typeface="Calibri" panose="020F0502020204030204" pitchFamily="34" charset="0"/>
                <a:ea typeface="Calibri" panose="020F0502020204030204" pitchFamily="34" charset="0"/>
              </a:rPr>
              <a:t> This helps me remember what I have been </a:t>
            </a:r>
            <a:r>
              <a:rPr lang="en-US" sz="1600" spc="-10" dirty="0">
                <a:solidFill>
                  <a:srgbClr val="FFFFFF"/>
                </a:solidFill>
                <a:effectLst/>
                <a:latin typeface="Calibri" panose="020F0502020204030204" pitchFamily="34" charset="0"/>
                <a:ea typeface="Calibri" panose="020F0502020204030204" pitchFamily="34" charset="0"/>
              </a:rPr>
              <a:t>taught.”</a:t>
            </a:r>
            <a:endParaRPr lang="en-GB" sz="1100" dirty="0">
              <a:effectLst/>
              <a:latin typeface="Calibri" panose="020F0502020204030204" pitchFamily="34" charset="0"/>
              <a:ea typeface="Calibri" panose="020F0502020204030204" pitchFamily="34" charset="0"/>
            </a:endParaRPr>
          </a:p>
          <a:p>
            <a:pPr marR="10160" algn="ctr">
              <a:lnSpc>
                <a:spcPts val="1685"/>
              </a:lnSpc>
              <a:spcBef>
                <a:spcPts val="1680"/>
              </a:spcBef>
              <a:spcAft>
                <a:spcPts val="0"/>
              </a:spcAft>
            </a:pPr>
            <a:r>
              <a:rPr lang="en-US" sz="1400" b="1" spc="-10" dirty="0">
                <a:solidFill>
                  <a:srgbClr val="FFFFFF"/>
                </a:solidFill>
                <a:effectLst/>
                <a:latin typeface="Calibri" panose="020F0502020204030204" pitchFamily="34" charset="0"/>
                <a:ea typeface="Calibri" panose="020F0502020204030204" pitchFamily="34" charset="0"/>
              </a:rPr>
              <a:t>Year</a:t>
            </a:r>
            <a:r>
              <a:rPr lang="en-US" sz="1400" b="1" spc="-70" dirty="0">
                <a:solidFill>
                  <a:srgbClr val="FFFFFF"/>
                </a:solidFill>
                <a:effectLst/>
                <a:latin typeface="Calibri" panose="020F0502020204030204" pitchFamily="34" charset="0"/>
                <a:ea typeface="Calibri" panose="020F0502020204030204" pitchFamily="34" charset="0"/>
              </a:rPr>
              <a:t> </a:t>
            </a:r>
            <a:r>
              <a:rPr lang="en-US" sz="1400" b="1" spc="-10" dirty="0">
                <a:solidFill>
                  <a:srgbClr val="FFFFFF"/>
                </a:solidFill>
                <a:effectLst/>
                <a:latin typeface="Calibri" panose="020F0502020204030204" pitchFamily="34" charset="0"/>
                <a:ea typeface="Calibri" panose="020F0502020204030204" pitchFamily="34" charset="0"/>
              </a:rPr>
              <a:t>5</a:t>
            </a:r>
            <a:r>
              <a:rPr lang="en-US" sz="1400" b="1" spc="-40" dirty="0">
                <a:solidFill>
                  <a:srgbClr val="FFFFFF"/>
                </a:solidFill>
                <a:effectLst/>
                <a:latin typeface="Calibri" panose="020F0502020204030204" pitchFamily="34" charset="0"/>
                <a:ea typeface="Calibri" panose="020F0502020204030204" pitchFamily="34" charset="0"/>
              </a:rPr>
              <a:t> </a:t>
            </a:r>
            <a:r>
              <a:rPr lang="en-US" sz="1400" b="1" spc="-10" dirty="0">
                <a:solidFill>
                  <a:srgbClr val="FFFFFF"/>
                </a:solidFill>
                <a:effectLst/>
                <a:latin typeface="Calibri" panose="020F0502020204030204" pitchFamily="34" charset="0"/>
                <a:ea typeface="Calibri" panose="020F0502020204030204" pitchFamily="34" charset="0"/>
              </a:rPr>
              <a:t>Pupil</a:t>
            </a:r>
            <a:endParaRPr lang="en-GB"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12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72" y="145208"/>
            <a:ext cx="8229600" cy="850106"/>
          </a:xfrm>
        </p:spPr>
        <p:txBody>
          <a:bodyPr/>
          <a:lstStyle/>
          <a:p>
            <a:r>
              <a:rPr lang="en-GB" dirty="0"/>
              <a:t>Curriculum</a:t>
            </a:r>
          </a:p>
        </p:txBody>
      </p:sp>
      <p:sp>
        <p:nvSpPr>
          <p:cNvPr id="4" name="Content Placeholder 3"/>
          <p:cNvSpPr>
            <a:spLocks noGrp="1"/>
          </p:cNvSpPr>
          <p:nvPr>
            <p:ph sz="half" idx="1"/>
          </p:nvPr>
        </p:nvSpPr>
        <p:spPr>
          <a:xfrm>
            <a:off x="359928" y="819612"/>
            <a:ext cx="2952328" cy="4959320"/>
          </a:xfrm>
        </p:spPr>
        <p:txBody>
          <a:bodyPr vert="horz" lIns="91440" tIns="45720" rIns="91440" bIns="45720" rtlCol="0" anchor="t">
            <a:normAutofit/>
          </a:bodyPr>
          <a:lstStyle/>
          <a:p>
            <a:pPr marL="0" indent="0">
              <a:buNone/>
            </a:pPr>
            <a:endParaRPr lang="en-GB" sz="1500" dirty="0"/>
          </a:p>
          <a:p>
            <a:pPr marL="0" indent="0">
              <a:buNone/>
            </a:pPr>
            <a:r>
              <a:rPr lang="en-GB" sz="1500" dirty="0"/>
              <a:t>The curriculum is divided into three stages:</a:t>
            </a:r>
            <a:endParaRPr lang="en-GB" sz="1500" dirty="0">
              <a:ea typeface="Calibri"/>
              <a:cs typeface="Calibri"/>
            </a:endParaRPr>
          </a:p>
          <a:p>
            <a:pPr marL="514350" indent="-514350">
              <a:buAutoNum type="arabicPeriod"/>
            </a:pPr>
            <a:r>
              <a:rPr lang="en-GB" sz="1500" dirty="0"/>
              <a:t>Early Years Foundation Stage (EYFS): from ages 4-5</a:t>
            </a:r>
            <a:endParaRPr lang="en-GB" sz="1500" dirty="0">
              <a:ea typeface="Calibri"/>
              <a:cs typeface="Calibri"/>
            </a:endParaRPr>
          </a:p>
          <a:p>
            <a:pPr marL="514350" indent="-514350">
              <a:buAutoNum type="arabicPeriod"/>
            </a:pPr>
            <a:r>
              <a:rPr lang="en-GB" sz="1500" dirty="0"/>
              <a:t>Key Stage 1: from ages 5-7</a:t>
            </a:r>
            <a:endParaRPr lang="en-GB" sz="1500" dirty="0">
              <a:ea typeface="Calibri"/>
              <a:cs typeface="Calibri"/>
            </a:endParaRPr>
          </a:p>
          <a:p>
            <a:pPr marL="514350" indent="-514350">
              <a:buAutoNum type="arabicPeriod"/>
            </a:pPr>
            <a:r>
              <a:rPr lang="en-GB" sz="1500" dirty="0"/>
              <a:t>Key Stage 2: from ages 7-11</a:t>
            </a:r>
          </a:p>
          <a:p>
            <a:pPr marL="0" indent="0">
              <a:buNone/>
            </a:pPr>
            <a:endParaRPr lang="en-GB" sz="1400" dirty="0"/>
          </a:p>
          <a:p>
            <a:pPr marL="0" indent="0">
              <a:buNone/>
            </a:pPr>
            <a:endParaRPr lang="en-GB" sz="1400" dirty="0"/>
          </a:p>
        </p:txBody>
      </p:sp>
      <p:sp>
        <p:nvSpPr>
          <p:cNvPr id="5" name="Content Placeholder 4"/>
          <p:cNvSpPr>
            <a:spLocks noGrp="1"/>
          </p:cNvSpPr>
          <p:nvPr>
            <p:ph sz="half" idx="2"/>
          </p:nvPr>
        </p:nvSpPr>
        <p:spPr>
          <a:xfrm>
            <a:off x="3556898" y="1083281"/>
            <a:ext cx="2664296" cy="5286492"/>
          </a:xfrm>
        </p:spPr>
        <p:txBody>
          <a:bodyPr>
            <a:noAutofit/>
          </a:bodyPr>
          <a:lstStyle/>
          <a:p>
            <a:pPr marL="0" indent="0">
              <a:buNone/>
            </a:pPr>
            <a:r>
              <a:rPr lang="en-GB" sz="1600" b="1" dirty="0"/>
              <a:t>Early Years</a:t>
            </a:r>
          </a:p>
          <a:p>
            <a:pPr marL="0" indent="0">
              <a:buNone/>
            </a:pPr>
            <a:r>
              <a:rPr lang="en-GB" sz="1400" dirty="0"/>
              <a:t>The Early Years Foundation Stage Curriculum is based on the Government’s Early Learning Goals with seven areas of learning:</a:t>
            </a:r>
          </a:p>
          <a:p>
            <a:pPr marL="0" indent="0">
              <a:buNone/>
            </a:pPr>
            <a:endParaRPr lang="en-GB" sz="1400" dirty="0"/>
          </a:p>
          <a:p>
            <a:r>
              <a:rPr lang="en-GB" sz="1400" dirty="0"/>
              <a:t>Personal, Social and Emotional Development</a:t>
            </a:r>
          </a:p>
          <a:p>
            <a:r>
              <a:rPr lang="en-GB" sz="1400" dirty="0"/>
              <a:t>Communication and Language</a:t>
            </a:r>
          </a:p>
          <a:p>
            <a:r>
              <a:rPr lang="en-GB" sz="1400" dirty="0"/>
              <a:t>Physical Development</a:t>
            </a:r>
          </a:p>
          <a:p>
            <a:r>
              <a:rPr lang="en-GB" sz="1400" dirty="0"/>
              <a:t>Literacy</a:t>
            </a:r>
          </a:p>
          <a:p>
            <a:r>
              <a:rPr lang="en-GB" sz="1400" dirty="0"/>
              <a:t>Mathematics</a:t>
            </a:r>
          </a:p>
          <a:p>
            <a:r>
              <a:rPr lang="en-GB" sz="1400" dirty="0"/>
              <a:t>Understanding the World</a:t>
            </a:r>
          </a:p>
          <a:p>
            <a:r>
              <a:rPr lang="en-GB" sz="1400" dirty="0"/>
              <a:t>Expressive Arts and Design</a:t>
            </a:r>
          </a:p>
          <a:p>
            <a:pPr marL="0" indent="0">
              <a:buNone/>
            </a:pPr>
            <a:endParaRPr lang="en-GB" sz="1400" dirty="0"/>
          </a:p>
          <a:p>
            <a:pPr marL="0" indent="0">
              <a:buNone/>
            </a:pPr>
            <a:r>
              <a:rPr lang="en-GB" sz="1400" dirty="0"/>
              <a:t>The children in Early Years are also taught Religious Education and have Forest School. In Early Years, we use Tapestry software to communicate with parents.</a:t>
            </a:r>
          </a:p>
        </p:txBody>
      </p:sp>
      <p:sp>
        <p:nvSpPr>
          <p:cNvPr id="6" name="Rectangle 5"/>
          <p:cNvSpPr/>
          <p:nvPr/>
        </p:nvSpPr>
        <p:spPr>
          <a:xfrm>
            <a:off x="6516216" y="1083281"/>
            <a:ext cx="2304256" cy="4647426"/>
          </a:xfrm>
          <a:prstGeom prst="rect">
            <a:avLst/>
          </a:prstGeom>
        </p:spPr>
        <p:txBody>
          <a:bodyPr wrap="square" lIns="91440" tIns="45720" rIns="91440" bIns="45720" anchor="t">
            <a:spAutoFit/>
          </a:bodyPr>
          <a:lstStyle/>
          <a:p>
            <a:r>
              <a:rPr lang="en-GB" sz="1600" b="1" dirty="0"/>
              <a:t>Key Stages 1-2</a:t>
            </a:r>
          </a:p>
          <a:p>
            <a:r>
              <a:rPr lang="en-GB" sz="1400" dirty="0"/>
              <a:t>Areas of the curriculum are:</a:t>
            </a:r>
            <a:endParaRPr lang="en-GB" sz="1400" dirty="0">
              <a:ea typeface="Calibri"/>
              <a:cs typeface="Calibri"/>
            </a:endParaRPr>
          </a:p>
          <a:p>
            <a:endParaRPr lang="en-GB" sz="1400"/>
          </a:p>
          <a:p>
            <a:pPr marL="285750" indent="-285750">
              <a:buFont typeface="Arial" panose="020B0604020202020204" pitchFamily="34" charset="0"/>
              <a:buChar char="•"/>
            </a:pPr>
            <a:r>
              <a:rPr lang="en-GB" sz="1400" dirty="0"/>
              <a:t>Mathematics</a:t>
            </a:r>
            <a:endParaRPr lang="en-GB" sz="1400" dirty="0">
              <a:ea typeface="Calibri"/>
              <a:cs typeface="Calibri"/>
            </a:endParaRPr>
          </a:p>
          <a:p>
            <a:pPr marL="285750" indent="-285750">
              <a:buFont typeface="Arial" panose="020B0604020202020204" pitchFamily="34" charset="0"/>
              <a:buChar char="•"/>
            </a:pPr>
            <a:r>
              <a:rPr lang="en-GB" sz="1400" dirty="0"/>
              <a:t>English</a:t>
            </a:r>
            <a:endParaRPr lang="en-GB" sz="1400" dirty="0">
              <a:ea typeface="Calibri"/>
              <a:cs typeface="Calibri"/>
            </a:endParaRPr>
          </a:p>
          <a:p>
            <a:pPr marL="285750" indent="-285750">
              <a:buFont typeface="Arial" panose="020B0604020202020204" pitchFamily="34" charset="0"/>
              <a:buChar char="•"/>
            </a:pPr>
            <a:r>
              <a:rPr lang="en-GB" sz="1400" dirty="0">
                <a:ea typeface="Calibri"/>
                <a:cs typeface="Calibri"/>
              </a:rPr>
              <a:t>Oracy</a:t>
            </a:r>
            <a:endParaRPr lang="en-GB" sz="1400" dirty="0"/>
          </a:p>
          <a:p>
            <a:pPr marL="285750" indent="-285750">
              <a:buFont typeface="Arial" panose="020B0604020202020204" pitchFamily="34" charset="0"/>
              <a:buChar char="•"/>
            </a:pPr>
            <a:r>
              <a:rPr lang="en-GB" sz="1400" dirty="0"/>
              <a:t>Science</a:t>
            </a:r>
            <a:endParaRPr lang="en-GB" sz="1400" dirty="0">
              <a:ea typeface="Calibri"/>
              <a:cs typeface="Calibri"/>
            </a:endParaRPr>
          </a:p>
          <a:p>
            <a:pPr marL="285750" indent="-285750">
              <a:buFont typeface="Arial" panose="020B0604020202020204" pitchFamily="34" charset="0"/>
              <a:buChar char="•"/>
            </a:pPr>
            <a:r>
              <a:rPr lang="en-GB" sz="1400" dirty="0"/>
              <a:t>Computing</a:t>
            </a:r>
            <a:endParaRPr lang="en-GB" sz="1400" dirty="0">
              <a:ea typeface="Calibri"/>
              <a:cs typeface="Calibri"/>
            </a:endParaRPr>
          </a:p>
          <a:p>
            <a:pPr marL="285750" indent="-285750">
              <a:buFont typeface="Arial" panose="020B0604020202020204" pitchFamily="34" charset="0"/>
              <a:buChar char="•"/>
            </a:pPr>
            <a:r>
              <a:rPr lang="en-GB" sz="1400" dirty="0"/>
              <a:t>History</a:t>
            </a:r>
            <a:endParaRPr lang="en-GB" sz="1400" dirty="0">
              <a:ea typeface="Calibri"/>
              <a:cs typeface="Calibri"/>
            </a:endParaRPr>
          </a:p>
          <a:p>
            <a:pPr marL="285750" indent="-285750">
              <a:buFont typeface="Arial" panose="020B0604020202020204" pitchFamily="34" charset="0"/>
              <a:buChar char="•"/>
            </a:pPr>
            <a:r>
              <a:rPr lang="en-GB" sz="1400" dirty="0"/>
              <a:t>Geography</a:t>
            </a:r>
            <a:endParaRPr lang="en-GB" sz="1400" dirty="0">
              <a:ea typeface="Calibri"/>
              <a:cs typeface="Calibri"/>
            </a:endParaRPr>
          </a:p>
          <a:p>
            <a:pPr marL="285750" indent="-285750">
              <a:buFont typeface="Arial" panose="020B0604020202020204" pitchFamily="34" charset="0"/>
              <a:buChar char="•"/>
            </a:pPr>
            <a:r>
              <a:rPr lang="en-GB" sz="1400" dirty="0"/>
              <a:t>Art</a:t>
            </a:r>
            <a:endParaRPr lang="en-GB" sz="1400" dirty="0">
              <a:ea typeface="Calibri"/>
              <a:cs typeface="Calibri"/>
            </a:endParaRPr>
          </a:p>
          <a:p>
            <a:pPr marL="285750" indent="-285750">
              <a:buFont typeface="Arial" panose="020B0604020202020204" pitchFamily="34" charset="0"/>
              <a:buChar char="•"/>
            </a:pPr>
            <a:r>
              <a:rPr lang="en-GB" sz="1400" dirty="0"/>
              <a:t>Music</a:t>
            </a:r>
            <a:endParaRPr lang="en-GB" sz="1400" dirty="0">
              <a:ea typeface="Calibri"/>
              <a:cs typeface="Calibri"/>
            </a:endParaRPr>
          </a:p>
          <a:p>
            <a:pPr marL="285750" indent="-285750">
              <a:buFont typeface="Arial" panose="020B0604020202020204" pitchFamily="34" charset="0"/>
              <a:buChar char="•"/>
            </a:pPr>
            <a:r>
              <a:rPr lang="en-GB" sz="1400" dirty="0"/>
              <a:t>Drama</a:t>
            </a:r>
            <a:endParaRPr lang="en-GB" sz="1400" dirty="0">
              <a:ea typeface="Calibri"/>
              <a:cs typeface="Calibri"/>
            </a:endParaRPr>
          </a:p>
          <a:p>
            <a:pPr marL="285750" indent="-285750">
              <a:buFont typeface="Arial" panose="020B0604020202020204" pitchFamily="34" charset="0"/>
              <a:buChar char="•"/>
            </a:pPr>
            <a:r>
              <a:rPr lang="en-GB" sz="1400" dirty="0"/>
              <a:t>Religious Education</a:t>
            </a:r>
            <a:endParaRPr lang="en-GB" sz="1400" dirty="0">
              <a:ea typeface="Calibri"/>
              <a:cs typeface="Calibri"/>
            </a:endParaRPr>
          </a:p>
          <a:p>
            <a:pPr marL="285750" indent="-285750">
              <a:buFont typeface="Arial" panose="020B0604020202020204" pitchFamily="34" charset="0"/>
              <a:buChar char="•"/>
            </a:pPr>
            <a:r>
              <a:rPr lang="en-GB" sz="1400" dirty="0"/>
              <a:t>Physical Education</a:t>
            </a:r>
            <a:endParaRPr lang="en-GB" sz="1400" dirty="0">
              <a:ea typeface="Calibri"/>
              <a:cs typeface="Calibri"/>
            </a:endParaRPr>
          </a:p>
          <a:p>
            <a:pPr marL="285750" indent="-285750">
              <a:buFont typeface="Arial" panose="020B0604020202020204" pitchFamily="34" charset="0"/>
              <a:buChar char="•"/>
            </a:pPr>
            <a:r>
              <a:rPr lang="en-GB" sz="1400" dirty="0"/>
              <a:t>MFL – French</a:t>
            </a:r>
            <a:endParaRPr lang="en-GB" sz="1400" dirty="0">
              <a:ea typeface="Calibri"/>
              <a:cs typeface="Calibri"/>
            </a:endParaRPr>
          </a:p>
          <a:p>
            <a:pPr marL="285750" indent="-285750">
              <a:buFont typeface="Arial" panose="020B0604020202020204" pitchFamily="34" charset="0"/>
              <a:buChar char="•"/>
            </a:pPr>
            <a:r>
              <a:rPr lang="en-GB" sz="1400" dirty="0"/>
              <a:t>Design Technology</a:t>
            </a:r>
            <a:endParaRPr lang="en-GB" sz="1400" dirty="0">
              <a:ea typeface="Calibri"/>
              <a:cs typeface="Calibri"/>
            </a:endParaRPr>
          </a:p>
          <a:p>
            <a:pPr marL="285750" indent="-285750">
              <a:buFont typeface="Arial" panose="020B0604020202020204" pitchFamily="34" charset="0"/>
              <a:buChar char="•"/>
            </a:pPr>
            <a:r>
              <a:rPr lang="en-GB" sz="1400" dirty="0"/>
              <a:t>PSHE (Personal, Social, Health and Economic Education)</a:t>
            </a:r>
            <a:endParaRPr lang="en-GB" sz="1400" dirty="0">
              <a:ea typeface="Calibri"/>
              <a:cs typeface="Calibri"/>
            </a:endParaRPr>
          </a:p>
          <a:p>
            <a:pPr marL="285750" indent="-285750">
              <a:buFont typeface="Arial" panose="020B0604020202020204" pitchFamily="34" charset="0"/>
              <a:buChar char="•"/>
            </a:pPr>
            <a:r>
              <a:rPr lang="en-GB" sz="1400" dirty="0"/>
              <a:t>Forest School</a:t>
            </a:r>
            <a:endParaRPr lang="en-GB" sz="1400" dirty="0">
              <a:ea typeface="Calibri"/>
              <a:cs typeface="Calibri"/>
            </a:endParaRPr>
          </a:p>
        </p:txBody>
      </p:sp>
      <p:sp>
        <p:nvSpPr>
          <p:cNvPr id="7" name="Rectangle 6"/>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a:solidFill>
                  <a:schemeClr val="bg1"/>
                </a:solidFill>
              </a:rPr>
              <a:t>4</a:t>
            </a:r>
          </a:p>
        </p:txBody>
      </p:sp>
      <p:cxnSp>
        <p:nvCxnSpPr>
          <p:cNvPr id="8" name="Straight Connector 7">
            <a:extLst>
              <a:ext uri="{FF2B5EF4-FFF2-40B4-BE49-F238E27FC236}">
                <a16:creationId xmlns:a16="http://schemas.microsoft.com/office/drawing/2014/main" id="{2BCF2A2A-57E9-1A48-ABB7-B82D258DBA51}"/>
              </a:ext>
            </a:extLst>
          </p:cNvPr>
          <p:cNvCxnSpPr/>
          <p:nvPr/>
        </p:nvCxnSpPr>
        <p:spPr>
          <a:xfrm flipH="1">
            <a:off x="3416943" y="1079068"/>
            <a:ext cx="7415" cy="515824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B51A06C8-5359-3FFC-BF9C-FF2471D4CC1D}"/>
              </a:ext>
            </a:extLst>
          </p:cNvPr>
          <p:cNvCxnSpPr/>
          <p:nvPr/>
        </p:nvCxnSpPr>
        <p:spPr>
          <a:xfrm flipH="1">
            <a:off x="6330245" y="1147405"/>
            <a:ext cx="7415" cy="5158244"/>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4A5F6EA4-2066-AB3B-4D56-D95E223E82EF}"/>
              </a:ext>
            </a:extLst>
          </p:cNvPr>
          <p:cNvPicPr>
            <a:picLocks noChangeAspect="1"/>
          </p:cNvPicPr>
          <p:nvPr/>
        </p:nvPicPr>
        <p:blipFill>
          <a:blip r:embed="rId3"/>
          <a:stretch>
            <a:fillRect/>
          </a:stretch>
        </p:blipFill>
        <p:spPr>
          <a:xfrm>
            <a:off x="359928" y="3658190"/>
            <a:ext cx="2671006" cy="2007335"/>
          </a:xfrm>
          <a:prstGeom prst="rect">
            <a:avLst/>
          </a:prstGeom>
        </p:spPr>
      </p:pic>
    </p:spTree>
    <p:extLst>
      <p:ext uri="{BB962C8B-B14F-4D97-AF65-F5344CB8AC3E}">
        <p14:creationId xmlns:p14="http://schemas.microsoft.com/office/powerpoint/2010/main" val="51571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92" y="1182763"/>
            <a:ext cx="2912490" cy="3217807"/>
          </a:xfrm>
        </p:spPr>
        <p:txBody>
          <a:bodyPr>
            <a:normAutofit fontScale="90000"/>
          </a:bodyPr>
          <a:lstStyle/>
          <a:p>
            <a:pPr marL="0" indent="0" algn="l"/>
            <a:r>
              <a:rPr lang="en-GB" sz="1800" b="1" dirty="0"/>
              <a:t>Trips &amp; Workshops</a:t>
            </a:r>
            <a:br>
              <a:rPr lang="en-GB" sz="2000" b="1" dirty="0"/>
            </a:br>
            <a:r>
              <a:rPr lang="en-GB" sz="1600" dirty="0"/>
              <a:t>The children are often taken on educational visits to complement their learning in school. Some of</a:t>
            </a:r>
            <a:br>
              <a:rPr lang="en-GB" sz="1600" dirty="0"/>
            </a:br>
            <a:r>
              <a:rPr lang="en-GB" sz="1600" dirty="0"/>
              <a:t>the places we have recently visited include:</a:t>
            </a:r>
            <a:br>
              <a:rPr lang="en-GB" sz="1600" dirty="0"/>
            </a:br>
            <a:r>
              <a:rPr lang="en-GB" sz="1600" dirty="0"/>
              <a:t>Lewes Castle, Battle Abbey and Cuckmere Haven.</a:t>
            </a:r>
            <a:br>
              <a:rPr lang="en-GB" sz="1600" dirty="0"/>
            </a:br>
            <a:br>
              <a:rPr lang="en-GB" sz="1400" dirty="0"/>
            </a:br>
            <a:r>
              <a:rPr lang="en-GB" sz="1800" b="1" dirty="0"/>
              <a:t>Residential</a:t>
            </a:r>
            <a:br>
              <a:rPr lang="en-GB" sz="2000" b="1" dirty="0"/>
            </a:br>
            <a:r>
              <a:rPr lang="en-GB" sz="1600" dirty="0">
                <a:latin typeface="Calibri" panose="020F0502020204030204" pitchFamily="34" charset="0"/>
                <a:cs typeface="Calibri" panose="020F0502020204030204" pitchFamily="34" charset="0"/>
              </a:rPr>
              <a:t>Each year our </a:t>
            </a:r>
            <a:r>
              <a:rPr lang="en-GB" sz="1600" dirty="0"/>
              <a:t>Year 6 children experience a residential trip to Bowles Activity Centre.</a:t>
            </a:r>
            <a:endParaRPr lang="en-GB" sz="1800" dirty="0"/>
          </a:p>
        </p:txBody>
      </p:sp>
      <p:sp>
        <p:nvSpPr>
          <p:cNvPr id="3" name="Content Placeholder 2"/>
          <p:cNvSpPr>
            <a:spLocks noGrp="1"/>
          </p:cNvSpPr>
          <p:nvPr>
            <p:ph idx="1"/>
          </p:nvPr>
        </p:nvSpPr>
        <p:spPr>
          <a:xfrm>
            <a:off x="3275856" y="332657"/>
            <a:ext cx="2736304" cy="3672408"/>
          </a:xfrm>
        </p:spPr>
        <p:txBody>
          <a:bodyPr>
            <a:normAutofit/>
          </a:bodyPr>
          <a:lstStyle/>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a:p>
            <a:pPr marL="0" indent="0">
              <a:buNone/>
            </a:pPr>
            <a:endParaRPr lang="en-GB" sz="1200"/>
          </a:p>
        </p:txBody>
      </p:sp>
      <p:sp>
        <p:nvSpPr>
          <p:cNvPr id="4" name="Rectangle 3"/>
          <p:cNvSpPr/>
          <p:nvPr/>
        </p:nvSpPr>
        <p:spPr>
          <a:xfrm>
            <a:off x="5837608" y="1240559"/>
            <a:ext cx="2982297" cy="2492990"/>
          </a:xfrm>
          <a:prstGeom prst="rect">
            <a:avLst/>
          </a:prstGeom>
        </p:spPr>
        <p:txBody>
          <a:bodyPr wrap="square">
            <a:spAutoFit/>
          </a:bodyPr>
          <a:lstStyle/>
          <a:p>
            <a:pPr fontAlgn="base"/>
            <a:r>
              <a:rPr lang="en-US" sz="1600" b="1" dirty="0"/>
              <a:t>Events</a:t>
            </a:r>
          </a:p>
          <a:p>
            <a:pPr fontAlgn="base"/>
            <a:r>
              <a:rPr lang="en-US" sz="1400" dirty="0"/>
              <a:t>We have specialist STEM days and arrange trips to a local school to use their science laboratories.</a:t>
            </a:r>
          </a:p>
          <a:p>
            <a:pPr fontAlgn="base"/>
            <a:endParaRPr lang="en-US" sz="1400" dirty="0"/>
          </a:p>
          <a:p>
            <a:pPr fontAlgn="base"/>
            <a:r>
              <a:rPr lang="en-US" sz="1400" dirty="0">
                <a:effectLst/>
                <a:latin typeface="Calibri" panose="020F0502020204030204" pitchFamily="34" charset="0"/>
                <a:ea typeface="Calibri" panose="020F0502020204030204" pitchFamily="34" charset="0"/>
              </a:rPr>
              <a:t>We</a:t>
            </a:r>
            <a:r>
              <a:rPr lang="en-US" sz="1400" spc="-7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take</a:t>
            </a:r>
            <a:r>
              <a:rPr lang="en-US" sz="1400" spc="-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part</a:t>
            </a:r>
            <a:r>
              <a:rPr lang="en-US" sz="1400" spc="-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a:t>
            </a:r>
            <a:r>
              <a:rPr lang="en-US" sz="1400" spc="-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 annual Patina parade too! We have two productions at Christmas; the Key Stage 1 nativity play and the Key Stage 2 carol concert. We also hold a Key Stage 2 production in the summer</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term</a:t>
            </a:r>
            <a:r>
              <a:rPr lang="en-US" sz="1400" dirty="0"/>
              <a:t>.</a:t>
            </a:r>
          </a:p>
        </p:txBody>
      </p:sp>
      <p:sp>
        <p:nvSpPr>
          <p:cNvPr id="5" name="Rectangle 4"/>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a:solidFill>
                  <a:schemeClr val="bg1"/>
                </a:solidFill>
              </a:rPr>
              <a:t>5</a:t>
            </a:r>
          </a:p>
        </p:txBody>
      </p:sp>
      <p:sp>
        <p:nvSpPr>
          <p:cNvPr id="7" name="Title 1">
            <a:extLst>
              <a:ext uri="{FF2B5EF4-FFF2-40B4-BE49-F238E27FC236}">
                <a16:creationId xmlns:a16="http://schemas.microsoft.com/office/drawing/2014/main" id="{54DEFAC7-D8D7-89A9-E758-9DC8DAAF1837}"/>
              </a:ext>
            </a:extLst>
          </p:cNvPr>
          <p:cNvSpPr txBox="1">
            <a:spLocks/>
          </p:cNvSpPr>
          <p:nvPr/>
        </p:nvSpPr>
        <p:spPr>
          <a:xfrm>
            <a:off x="529208" y="93235"/>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Enriched Curriculum</a:t>
            </a:r>
          </a:p>
        </p:txBody>
      </p:sp>
      <p:sp>
        <p:nvSpPr>
          <p:cNvPr id="9" name="TextBox 8">
            <a:extLst>
              <a:ext uri="{FF2B5EF4-FFF2-40B4-BE49-F238E27FC236}">
                <a16:creationId xmlns:a16="http://schemas.microsoft.com/office/drawing/2014/main" id="{3A3FDAE4-0EF2-1A11-422C-A39D3682F670}"/>
              </a:ext>
            </a:extLst>
          </p:cNvPr>
          <p:cNvSpPr txBox="1"/>
          <p:nvPr/>
        </p:nvSpPr>
        <p:spPr>
          <a:xfrm>
            <a:off x="3525070" y="4260237"/>
            <a:ext cx="2249351" cy="2092881"/>
          </a:xfrm>
          <a:prstGeom prst="rect">
            <a:avLst/>
          </a:prstGeom>
          <a:noFill/>
        </p:spPr>
        <p:txBody>
          <a:bodyPr wrap="square" rtlCol="0">
            <a:spAutoFit/>
          </a:bodyPr>
          <a:lstStyle/>
          <a:p>
            <a:pPr fontAlgn="base"/>
            <a:r>
              <a:rPr lang="en-US" sz="1600" b="1" dirty="0"/>
              <a:t>Celebrations</a:t>
            </a:r>
          </a:p>
          <a:p>
            <a:pPr fontAlgn="base"/>
            <a:r>
              <a:rPr lang="en-US" sz="1400" dirty="0"/>
              <a:t>We love to celebrate the children’s successes individually and collectively. We also celebrate events in the Christian calendar including Harvest, Christmas and Easter.</a:t>
            </a:r>
          </a:p>
          <a:p>
            <a:endParaRPr lang="en-GB" sz="1600" dirty="0"/>
          </a:p>
        </p:txBody>
      </p:sp>
      <p:pic>
        <p:nvPicPr>
          <p:cNvPr id="12" name="Picture 11">
            <a:extLst>
              <a:ext uri="{FF2B5EF4-FFF2-40B4-BE49-F238E27FC236}">
                <a16:creationId xmlns:a16="http://schemas.microsoft.com/office/drawing/2014/main" id="{9A270B38-3900-F41C-DAD3-7EC09EA917BE}"/>
              </a:ext>
            </a:extLst>
          </p:cNvPr>
          <p:cNvPicPr>
            <a:picLocks noChangeAspect="1"/>
          </p:cNvPicPr>
          <p:nvPr/>
        </p:nvPicPr>
        <p:blipFill>
          <a:blip r:embed="rId3"/>
          <a:stretch>
            <a:fillRect/>
          </a:stretch>
        </p:blipFill>
        <p:spPr>
          <a:xfrm>
            <a:off x="362256" y="4223274"/>
            <a:ext cx="2658086" cy="2011854"/>
          </a:xfrm>
          <a:prstGeom prst="rect">
            <a:avLst/>
          </a:prstGeom>
        </p:spPr>
      </p:pic>
      <p:pic>
        <p:nvPicPr>
          <p:cNvPr id="13" name="Picture 12">
            <a:extLst>
              <a:ext uri="{FF2B5EF4-FFF2-40B4-BE49-F238E27FC236}">
                <a16:creationId xmlns:a16="http://schemas.microsoft.com/office/drawing/2014/main" id="{0CE51014-52A0-26D2-F4D2-8DD3A3BDD010}"/>
              </a:ext>
            </a:extLst>
          </p:cNvPr>
          <p:cNvPicPr>
            <a:picLocks noChangeAspect="1"/>
          </p:cNvPicPr>
          <p:nvPr/>
        </p:nvPicPr>
        <p:blipFill>
          <a:blip r:embed="rId4"/>
          <a:stretch>
            <a:fillRect/>
          </a:stretch>
        </p:blipFill>
        <p:spPr>
          <a:xfrm>
            <a:off x="2968750" y="1647628"/>
            <a:ext cx="2868858" cy="1912572"/>
          </a:xfrm>
          <a:prstGeom prst="rect">
            <a:avLst/>
          </a:prstGeom>
          <a:effectLst>
            <a:glow rad="63500">
              <a:schemeClr val="accent1">
                <a:satMod val="175000"/>
                <a:alpha val="40000"/>
              </a:schemeClr>
            </a:glow>
            <a:softEdge rad="63500"/>
          </a:effectLst>
        </p:spPr>
      </p:pic>
      <p:pic>
        <p:nvPicPr>
          <p:cNvPr id="14" name="Picture 13">
            <a:extLst>
              <a:ext uri="{FF2B5EF4-FFF2-40B4-BE49-F238E27FC236}">
                <a16:creationId xmlns:a16="http://schemas.microsoft.com/office/drawing/2014/main" id="{D5EE9C52-CB4F-801B-E9B1-CDC24A12D3BC}"/>
              </a:ext>
            </a:extLst>
          </p:cNvPr>
          <p:cNvPicPr>
            <a:picLocks noChangeAspect="1"/>
          </p:cNvPicPr>
          <p:nvPr/>
        </p:nvPicPr>
        <p:blipFill>
          <a:blip r:embed="rId5"/>
          <a:stretch>
            <a:fillRect/>
          </a:stretch>
        </p:blipFill>
        <p:spPr>
          <a:xfrm>
            <a:off x="5774421" y="4191802"/>
            <a:ext cx="2920237" cy="2219136"/>
          </a:xfrm>
          <a:prstGeom prst="rect">
            <a:avLst/>
          </a:prstGeom>
        </p:spPr>
      </p:pic>
    </p:spTree>
    <p:extLst>
      <p:ext uri="{BB962C8B-B14F-4D97-AF65-F5344CB8AC3E}">
        <p14:creationId xmlns:p14="http://schemas.microsoft.com/office/powerpoint/2010/main" val="138536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249806"/>
            <a:ext cx="8229600" cy="1119872"/>
          </a:xfrm>
        </p:spPr>
        <p:txBody>
          <a:bodyPr>
            <a:normAutofit fontScale="90000"/>
          </a:bodyPr>
          <a:lstStyle/>
          <a:p>
            <a:r>
              <a:rPr lang="en-GB"/>
              <a:t>Forest School, Sport, </a:t>
            </a:r>
            <a:br>
              <a:rPr lang="en-GB"/>
            </a:br>
            <a:r>
              <a:rPr lang="en-GB"/>
              <a:t>Clubs and Pupil Voice</a:t>
            </a:r>
          </a:p>
        </p:txBody>
      </p:sp>
      <p:sp>
        <p:nvSpPr>
          <p:cNvPr id="3" name="Content Placeholder 2"/>
          <p:cNvSpPr>
            <a:spLocks noGrp="1"/>
          </p:cNvSpPr>
          <p:nvPr>
            <p:ph idx="1"/>
          </p:nvPr>
        </p:nvSpPr>
        <p:spPr>
          <a:xfrm>
            <a:off x="198830" y="1611031"/>
            <a:ext cx="2602632" cy="2016224"/>
          </a:xfrm>
        </p:spPr>
        <p:txBody>
          <a:bodyPr>
            <a:normAutofit fontScale="85000" lnSpcReduction="20000"/>
          </a:bodyPr>
          <a:lstStyle/>
          <a:p>
            <a:pPr marL="0" indent="0">
              <a:buNone/>
            </a:pPr>
            <a:r>
              <a:rPr lang="en-GB" sz="1600" b="1" dirty="0"/>
              <a:t>Forest School</a:t>
            </a:r>
          </a:p>
          <a:p>
            <a:pPr marL="0" indent="0">
              <a:buNone/>
            </a:pPr>
            <a:r>
              <a:rPr lang="en-US" sz="1800" dirty="0">
                <a:effectLst/>
                <a:latin typeface="Calibri" panose="020F0502020204030204" pitchFamily="34" charset="0"/>
                <a:ea typeface="Calibri" panose="020F0502020204030204" pitchFamily="34" charset="0"/>
              </a:rPr>
              <a:t>We are very fortunate that the children</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have</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access</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Wild about Barcombe area for forest school. There, children follow a full </a:t>
            </a:r>
            <a:r>
              <a:rPr lang="en-US" sz="1800" dirty="0" err="1">
                <a:effectLst/>
                <a:latin typeface="Calibri" panose="020F0502020204030204" pitchFamily="34" charset="0"/>
                <a:ea typeface="Calibri" panose="020F0502020204030204" pitchFamily="34" charset="0"/>
              </a:rPr>
              <a:t>programme</a:t>
            </a:r>
            <a:r>
              <a:rPr lang="en-US" sz="1800" dirty="0">
                <a:effectLst/>
                <a:latin typeface="Calibri" panose="020F0502020204030204" pitchFamily="34" charset="0"/>
                <a:ea typeface="Calibri" panose="020F0502020204030204" pitchFamily="34" charset="0"/>
              </a:rPr>
              <a:t> with our forest school staff. Every year group gets at least a six-week session  learning new skills.</a:t>
            </a:r>
            <a:endParaRPr lang="en-GB" sz="1800" dirty="0">
              <a:effectLst/>
              <a:latin typeface="Calibri" panose="020F0502020204030204" pitchFamily="34" charset="0"/>
              <a:ea typeface="Calibri" panose="020F0502020204030204" pitchFamily="34" charset="0"/>
            </a:endParaRPr>
          </a:p>
          <a:p>
            <a:pPr marL="0" indent="0">
              <a:buNone/>
            </a:pPr>
            <a:endParaRPr lang="en-GB" sz="1400" dirty="0"/>
          </a:p>
        </p:txBody>
      </p:sp>
      <p:sp>
        <p:nvSpPr>
          <p:cNvPr id="5" name="Rectangle 4"/>
          <p:cNvSpPr/>
          <p:nvPr/>
        </p:nvSpPr>
        <p:spPr>
          <a:xfrm>
            <a:off x="179512" y="6431013"/>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a:solidFill>
                  <a:schemeClr val="bg1"/>
                </a:solidFill>
              </a:rPr>
              <a:t>6</a:t>
            </a:r>
          </a:p>
        </p:txBody>
      </p:sp>
      <p:sp>
        <p:nvSpPr>
          <p:cNvPr id="4" name="Rectangle 3"/>
          <p:cNvSpPr/>
          <p:nvPr/>
        </p:nvSpPr>
        <p:spPr>
          <a:xfrm>
            <a:off x="4661430" y="4273225"/>
            <a:ext cx="2808312" cy="1846659"/>
          </a:xfrm>
          <a:prstGeom prst="rect">
            <a:avLst/>
          </a:prstGeom>
        </p:spPr>
        <p:txBody>
          <a:bodyPr wrap="square">
            <a:spAutoFit/>
          </a:bodyPr>
          <a:lstStyle/>
          <a:p>
            <a:pPr fontAlgn="base"/>
            <a:r>
              <a:rPr lang="en-US" sz="1600" b="1" dirty="0"/>
              <a:t>Sport</a:t>
            </a:r>
          </a:p>
          <a:p>
            <a:pPr fontAlgn="base"/>
            <a:r>
              <a:rPr lang="en-US" sz="1400" dirty="0"/>
              <a:t>We believe that physical development is a key component to success across the whole curriculum and we have excellent PE provision.  Our children take part in a range of sports within class PE lessons, as well as inter-federation events. </a:t>
            </a:r>
          </a:p>
        </p:txBody>
      </p:sp>
      <p:pic>
        <p:nvPicPr>
          <p:cNvPr id="6" name="Picture 5">
            <a:extLst>
              <a:ext uri="{FF2B5EF4-FFF2-40B4-BE49-F238E27FC236}">
                <a16:creationId xmlns:a16="http://schemas.microsoft.com/office/drawing/2014/main" id="{FEE2A518-2466-5BE4-45E9-EF62369ABD52}"/>
              </a:ext>
            </a:extLst>
          </p:cNvPr>
          <p:cNvPicPr>
            <a:picLocks noChangeAspect="1"/>
          </p:cNvPicPr>
          <p:nvPr/>
        </p:nvPicPr>
        <p:blipFill>
          <a:blip r:embed="rId3"/>
          <a:stretch>
            <a:fillRect/>
          </a:stretch>
        </p:blipFill>
        <p:spPr>
          <a:xfrm>
            <a:off x="1500146" y="4129872"/>
            <a:ext cx="2975106" cy="2176461"/>
          </a:xfrm>
          <a:prstGeom prst="rect">
            <a:avLst/>
          </a:prstGeom>
        </p:spPr>
      </p:pic>
      <p:pic>
        <p:nvPicPr>
          <p:cNvPr id="8" name="Picture 7">
            <a:extLst>
              <a:ext uri="{FF2B5EF4-FFF2-40B4-BE49-F238E27FC236}">
                <a16:creationId xmlns:a16="http://schemas.microsoft.com/office/drawing/2014/main" id="{07D035A8-B021-0508-7617-A704DF1F5968}"/>
              </a:ext>
            </a:extLst>
          </p:cNvPr>
          <p:cNvPicPr>
            <a:picLocks noChangeAspect="1"/>
          </p:cNvPicPr>
          <p:nvPr/>
        </p:nvPicPr>
        <p:blipFill>
          <a:blip r:embed="rId4"/>
          <a:stretch>
            <a:fillRect/>
          </a:stretch>
        </p:blipFill>
        <p:spPr>
          <a:xfrm>
            <a:off x="5907799" y="1501295"/>
            <a:ext cx="3087790" cy="2154272"/>
          </a:xfrm>
          <a:prstGeom prst="rect">
            <a:avLst/>
          </a:prstGeom>
        </p:spPr>
      </p:pic>
      <p:pic>
        <p:nvPicPr>
          <p:cNvPr id="10" name="Picture 9">
            <a:extLst>
              <a:ext uri="{FF2B5EF4-FFF2-40B4-BE49-F238E27FC236}">
                <a16:creationId xmlns:a16="http://schemas.microsoft.com/office/drawing/2014/main" id="{7555FDE3-8CA1-60D6-1A27-9A2872894915}"/>
              </a:ext>
            </a:extLst>
          </p:cNvPr>
          <p:cNvPicPr>
            <a:picLocks noChangeAspect="1"/>
          </p:cNvPicPr>
          <p:nvPr/>
        </p:nvPicPr>
        <p:blipFill>
          <a:blip r:embed="rId5"/>
          <a:stretch>
            <a:fillRect/>
          </a:stretch>
        </p:blipFill>
        <p:spPr>
          <a:xfrm>
            <a:off x="2636434" y="1661445"/>
            <a:ext cx="3023878" cy="2383743"/>
          </a:xfrm>
          <a:prstGeom prst="rect">
            <a:avLst/>
          </a:prstGeom>
        </p:spPr>
      </p:pic>
      <p:sp>
        <p:nvSpPr>
          <p:cNvPr id="14" name="TextBox 13">
            <a:extLst>
              <a:ext uri="{FF2B5EF4-FFF2-40B4-BE49-F238E27FC236}">
                <a16:creationId xmlns:a16="http://schemas.microsoft.com/office/drawing/2014/main" id="{6F9DDC16-12B1-8DF1-78EE-C9A353DAD5EB}"/>
              </a:ext>
            </a:extLst>
          </p:cNvPr>
          <p:cNvSpPr txBox="1"/>
          <p:nvPr/>
        </p:nvSpPr>
        <p:spPr>
          <a:xfrm>
            <a:off x="2307139" y="2003912"/>
            <a:ext cx="3682468" cy="1831912"/>
          </a:xfrm>
          <a:prstGeom prst="rect">
            <a:avLst/>
          </a:prstGeom>
          <a:noFill/>
        </p:spPr>
        <p:txBody>
          <a:bodyPr wrap="square">
            <a:spAutoFit/>
          </a:bodyPr>
          <a:lstStyle/>
          <a:p>
            <a:pPr marL="584200" marR="584200" indent="1905" algn="ctr">
              <a:lnSpc>
                <a:spcPct val="97000"/>
              </a:lnSpc>
              <a:spcBef>
                <a:spcPts val="1725"/>
              </a:spcBef>
              <a:spcAft>
                <a:spcPts val="0"/>
              </a:spcAft>
            </a:pPr>
            <a:r>
              <a:rPr lang="en-US" sz="1800" i="1" dirty="0">
                <a:solidFill>
                  <a:srgbClr val="FFFFFF"/>
                </a:solidFill>
                <a:effectLst/>
                <a:latin typeface="Calibri" panose="020F0502020204030204" pitchFamily="34" charset="0"/>
                <a:ea typeface="Calibri" panose="020F0502020204030204" pitchFamily="34" charset="0"/>
              </a:rPr>
              <a:t>“I love this school and</a:t>
            </a:r>
            <a:r>
              <a:rPr lang="en-US" sz="1800" i="1" spc="-105"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its</a:t>
            </a:r>
            <a:r>
              <a:rPr lang="en-US" sz="1800" i="1" spc="-100"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hardworking and inspiring staff.</a:t>
            </a:r>
            <a:endParaRPr lang="en-GB" sz="1100" dirty="0">
              <a:effectLst/>
              <a:latin typeface="Calibri" panose="020F0502020204030204" pitchFamily="34" charset="0"/>
              <a:ea typeface="Calibri" panose="020F0502020204030204" pitchFamily="34" charset="0"/>
            </a:endParaRPr>
          </a:p>
          <a:p>
            <a:pPr marL="635" algn="ctr">
              <a:lnSpc>
                <a:spcPts val="2165"/>
              </a:lnSpc>
            </a:pPr>
            <a:r>
              <a:rPr lang="en-US" sz="1800" i="1" dirty="0">
                <a:solidFill>
                  <a:srgbClr val="FFFFFF"/>
                </a:solidFill>
                <a:effectLst/>
                <a:latin typeface="Calibri" panose="020F0502020204030204" pitchFamily="34" charset="0"/>
                <a:ea typeface="Calibri" panose="020F0502020204030204" pitchFamily="34" charset="0"/>
              </a:rPr>
              <a:t>Children</a:t>
            </a:r>
            <a:r>
              <a:rPr lang="en-US" sz="1800" i="1" spc="-20"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are</a:t>
            </a:r>
            <a:r>
              <a:rPr lang="en-US" sz="1800" i="1" spc="-5" dirty="0">
                <a:solidFill>
                  <a:srgbClr val="FFFFFF"/>
                </a:solidFill>
                <a:effectLst/>
                <a:latin typeface="Calibri" panose="020F0502020204030204" pitchFamily="34" charset="0"/>
                <a:ea typeface="Calibri" panose="020F0502020204030204" pitchFamily="34" charset="0"/>
              </a:rPr>
              <a:t> </a:t>
            </a:r>
            <a:r>
              <a:rPr lang="en-US" sz="1800" i="1" spc="-20" dirty="0">
                <a:solidFill>
                  <a:srgbClr val="FFFFFF"/>
                </a:solidFill>
                <a:effectLst/>
                <a:latin typeface="Calibri" panose="020F0502020204030204" pitchFamily="34" charset="0"/>
                <a:ea typeface="Calibri" panose="020F0502020204030204" pitchFamily="34" charset="0"/>
              </a:rPr>
              <a:t>well</a:t>
            </a:r>
            <a:endParaRPr lang="en-GB" sz="1100" dirty="0">
              <a:effectLst/>
              <a:latin typeface="Calibri" panose="020F0502020204030204" pitchFamily="34" charset="0"/>
              <a:ea typeface="Calibri" panose="020F0502020204030204" pitchFamily="34" charset="0"/>
            </a:endParaRPr>
          </a:p>
          <a:p>
            <a:pPr marL="635" marR="635" algn="ctr">
              <a:lnSpc>
                <a:spcPts val="2180"/>
              </a:lnSpc>
              <a:spcAft>
                <a:spcPts val="0"/>
              </a:spcAft>
            </a:pPr>
            <a:r>
              <a:rPr lang="en-US" sz="1800" i="1" dirty="0">
                <a:solidFill>
                  <a:srgbClr val="FFFFFF"/>
                </a:solidFill>
                <a:effectLst/>
                <a:latin typeface="Calibri" panose="020F0502020204030204" pitchFamily="34" charset="0"/>
                <a:ea typeface="Calibri" panose="020F0502020204030204" pitchFamily="34" charset="0"/>
              </a:rPr>
              <a:t>looked</a:t>
            </a:r>
            <a:r>
              <a:rPr lang="en-US" sz="1800" i="1" spc="-45" dirty="0">
                <a:solidFill>
                  <a:srgbClr val="FFFFFF"/>
                </a:solidFill>
                <a:effectLst/>
                <a:latin typeface="Calibri" panose="020F0502020204030204" pitchFamily="34" charset="0"/>
                <a:ea typeface="Calibri" panose="020F0502020204030204" pitchFamily="34" charset="0"/>
              </a:rPr>
              <a:t> </a:t>
            </a:r>
            <a:r>
              <a:rPr lang="en-US" sz="1800" i="1" dirty="0">
                <a:solidFill>
                  <a:srgbClr val="FFFFFF"/>
                </a:solidFill>
                <a:effectLst/>
                <a:latin typeface="Calibri" panose="020F0502020204030204" pitchFamily="34" charset="0"/>
                <a:ea typeface="Calibri" panose="020F0502020204030204" pitchFamily="34" charset="0"/>
              </a:rPr>
              <a:t>after</a:t>
            </a:r>
            <a:r>
              <a:rPr lang="en-US" sz="1800" i="1" spc="-50" dirty="0">
                <a:solidFill>
                  <a:srgbClr val="FFFFFF"/>
                </a:solidFill>
                <a:effectLst/>
                <a:latin typeface="Calibri" panose="020F0502020204030204" pitchFamily="34" charset="0"/>
                <a:ea typeface="Calibri" panose="020F0502020204030204" pitchFamily="34" charset="0"/>
              </a:rPr>
              <a:t> </a:t>
            </a:r>
            <a:r>
              <a:rPr lang="en-US" sz="1800" i="1" spc="-10" dirty="0">
                <a:solidFill>
                  <a:srgbClr val="FFFFFF"/>
                </a:solidFill>
                <a:effectLst/>
                <a:latin typeface="Calibri" panose="020F0502020204030204" pitchFamily="34" charset="0"/>
                <a:ea typeface="Calibri" panose="020F0502020204030204" pitchFamily="34" charset="0"/>
              </a:rPr>
              <a:t>here.”</a:t>
            </a:r>
            <a:endParaRPr lang="en-GB" sz="1100" dirty="0">
              <a:effectLst/>
              <a:latin typeface="Calibri" panose="020F0502020204030204" pitchFamily="34" charset="0"/>
              <a:ea typeface="Calibri" panose="020F0502020204030204" pitchFamily="34" charset="0"/>
            </a:endParaRPr>
          </a:p>
          <a:p>
            <a:pPr marL="635" marR="635" algn="ctr">
              <a:spcBef>
                <a:spcPts val="1235"/>
              </a:spcBef>
              <a:spcAft>
                <a:spcPts val="0"/>
              </a:spcAft>
            </a:pPr>
            <a:r>
              <a:rPr lang="en-US" sz="1400" b="1" spc="-10" dirty="0">
                <a:solidFill>
                  <a:srgbClr val="FFFFFF"/>
                </a:solidFill>
                <a:effectLst/>
                <a:latin typeface="Calibri" panose="020F0502020204030204" pitchFamily="34" charset="0"/>
                <a:ea typeface="Calibri" panose="020F0502020204030204" pitchFamily="34" charset="0"/>
              </a:rPr>
              <a:t>Parent</a:t>
            </a:r>
            <a:endParaRPr lang="en-GB"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287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2160" y="476672"/>
            <a:ext cx="2674640" cy="5616624"/>
          </a:xfrm>
        </p:spPr>
        <p:txBody>
          <a:bodyPr>
            <a:normAutofit/>
          </a:bodyPr>
          <a:lstStyle/>
          <a:p>
            <a:r>
              <a:rPr lang="en-US" sz="1300"/>
              <a:t>   </a:t>
            </a:r>
            <a:br>
              <a:rPr lang="en-US" sz="1300"/>
            </a:br>
            <a:r>
              <a:rPr lang="en-US" sz="1300"/>
              <a:t> </a:t>
            </a:r>
            <a:br>
              <a:rPr lang="en-US" sz="1300"/>
            </a:br>
            <a:br>
              <a:rPr lang="en-US" sz="1300"/>
            </a:br>
            <a:br>
              <a:rPr lang="en-US" sz="1300"/>
            </a:br>
            <a:endParaRPr lang="en-GB" sz="1300"/>
          </a:p>
        </p:txBody>
      </p:sp>
      <p:sp>
        <p:nvSpPr>
          <p:cNvPr id="5" name="Content Placeholder 4"/>
          <p:cNvSpPr>
            <a:spLocks noGrp="1"/>
          </p:cNvSpPr>
          <p:nvPr>
            <p:ph sz="half" idx="1"/>
          </p:nvPr>
        </p:nvSpPr>
        <p:spPr>
          <a:xfrm>
            <a:off x="457200" y="620688"/>
            <a:ext cx="4010470" cy="3515214"/>
          </a:xfrm>
        </p:spPr>
        <p:txBody>
          <a:bodyPr>
            <a:noAutofit/>
          </a:bodyPr>
          <a:lstStyle/>
          <a:p>
            <a:pPr marL="0" indent="0">
              <a:buNone/>
            </a:pPr>
            <a:r>
              <a:rPr lang="en-GB" sz="1400" b="1" dirty="0"/>
              <a:t>Clubs</a:t>
            </a:r>
          </a:p>
          <a:p>
            <a:pPr marL="0" indent="0">
              <a:buNone/>
            </a:pPr>
            <a:r>
              <a:rPr lang="en-GB" sz="1400" dirty="0"/>
              <a:t>We have a thriving breakfast club and after-school club. Breakfast club runs from 7.45am Monday to Friday. After-school club runs until 5.30pm Monday to Friday.</a:t>
            </a:r>
          </a:p>
          <a:p>
            <a:pPr marL="0" indent="0">
              <a:buNone/>
            </a:pPr>
            <a:endParaRPr lang="en-GB" sz="1400" dirty="0"/>
          </a:p>
          <a:p>
            <a:pPr marL="0" indent="0">
              <a:buNone/>
            </a:pPr>
            <a:r>
              <a:rPr lang="en-GB" sz="1400" dirty="0"/>
              <a:t>We also have a number of specialist clubs that change and can include:</a:t>
            </a:r>
          </a:p>
          <a:p>
            <a:r>
              <a:rPr lang="en-GB" sz="1400" dirty="0"/>
              <a:t>French (Reception to Year 2 and Year 3 – Year 6) </a:t>
            </a:r>
          </a:p>
          <a:p>
            <a:r>
              <a:rPr lang="en-GB" sz="1400" dirty="0"/>
              <a:t>Sports cool</a:t>
            </a:r>
          </a:p>
          <a:p>
            <a:r>
              <a:rPr lang="en-GB" sz="1400" dirty="0"/>
              <a:t>Indoor tennis</a:t>
            </a:r>
          </a:p>
          <a:p>
            <a:r>
              <a:rPr lang="en-GB" sz="1400" dirty="0"/>
              <a:t>Choir</a:t>
            </a:r>
          </a:p>
          <a:p>
            <a:r>
              <a:rPr lang="en-GB" sz="1400" dirty="0"/>
              <a:t>KS2 Football</a:t>
            </a:r>
          </a:p>
          <a:p>
            <a:r>
              <a:rPr lang="en-GB" sz="1400" dirty="0"/>
              <a:t>Art Club</a:t>
            </a:r>
          </a:p>
          <a:p>
            <a:endParaRPr lang="en-GB" sz="1400" dirty="0"/>
          </a:p>
        </p:txBody>
      </p:sp>
      <p:sp>
        <p:nvSpPr>
          <p:cNvPr id="6" name="Content Placeholder 5"/>
          <p:cNvSpPr>
            <a:spLocks noGrp="1"/>
          </p:cNvSpPr>
          <p:nvPr>
            <p:ph sz="half" idx="2"/>
          </p:nvPr>
        </p:nvSpPr>
        <p:spPr>
          <a:xfrm>
            <a:off x="4742519" y="3918367"/>
            <a:ext cx="4219130" cy="2823001"/>
          </a:xfrm>
        </p:spPr>
        <p:txBody>
          <a:bodyPr vert="horz" lIns="91440" tIns="45720" rIns="91440" bIns="45720" rtlCol="0" anchor="t">
            <a:noAutofit/>
          </a:bodyPr>
          <a:lstStyle/>
          <a:p>
            <a:pPr marL="0" indent="0">
              <a:buNone/>
            </a:pPr>
            <a:r>
              <a:rPr lang="en-GB" sz="1400" b="1" dirty="0"/>
              <a:t>Pupil Voice</a:t>
            </a:r>
          </a:p>
          <a:p>
            <a:pPr marL="0" indent="0">
              <a:buNone/>
            </a:pPr>
            <a:r>
              <a:rPr lang="en-GB" sz="1400" dirty="0"/>
              <a:t>Our School Councillors are elected from every class. They have regular meetings to discuss the school before sharing their recommendations. </a:t>
            </a:r>
            <a:endParaRPr lang="en-GB" sz="1400" dirty="0">
              <a:ea typeface="Calibri"/>
              <a:cs typeface="Calibri"/>
            </a:endParaRPr>
          </a:p>
          <a:p>
            <a:pPr marL="0" indent="0">
              <a:buNone/>
            </a:pPr>
            <a:endParaRPr lang="en-GB" sz="1400" dirty="0"/>
          </a:p>
          <a:p>
            <a:pPr marL="0" indent="0">
              <a:buNone/>
            </a:pPr>
            <a:r>
              <a:rPr lang="en-GB" sz="1400" dirty="0"/>
              <a:t>We also have  Worship Wardens, librarians, Year 6 buddies, digital leaders, Play Leaders and Team Captains. </a:t>
            </a:r>
            <a:endParaRPr lang="en-GB" sz="1400" dirty="0">
              <a:ea typeface="Calibri"/>
              <a:cs typeface="Calibri"/>
            </a:endParaRPr>
          </a:p>
        </p:txBody>
      </p:sp>
      <p:sp>
        <p:nvSpPr>
          <p:cNvPr id="7" name="Rectangle 6"/>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a:t>7</a:t>
            </a:r>
          </a:p>
        </p:txBody>
      </p:sp>
      <p:pic>
        <p:nvPicPr>
          <p:cNvPr id="3" name="Picture 2">
            <a:extLst>
              <a:ext uri="{FF2B5EF4-FFF2-40B4-BE49-F238E27FC236}">
                <a16:creationId xmlns:a16="http://schemas.microsoft.com/office/drawing/2014/main" id="{776F0EDA-04FE-2CAB-A6D6-12F689CE4627}"/>
              </a:ext>
            </a:extLst>
          </p:cNvPr>
          <p:cNvPicPr>
            <a:picLocks noChangeAspect="1"/>
          </p:cNvPicPr>
          <p:nvPr/>
        </p:nvPicPr>
        <p:blipFill>
          <a:blip r:embed="rId3"/>
          <a:stretch>
            <a:fillRect/>
          </a:stretch>
        </p:blipFill>
        <p:spPr>
          <a:xfrm>
            <a:off x="5149952" y="887359"/>
            <a:ext cx="3355449" cy="2670968"/>
          </a:xfrm>
          <a:prstGeom prst="rect">
            <a:avLst/>
          </a:prstGeom>
        </p:spPr>
      </p:pic>
      <p:pic>
        <p:nvPicPr>
          <p:cNvPr id="8" name="Picture 7">
            <a:extLst>
              <a:ext uri="{FF2B5EF4-FFF2-40B4-BE49-F238E27FC236}">
                <a16:creationId xmlns:a16="http://schemas.microsoft.com/office/drawing/2014/main" id="{44BC64E5-8E97-0C33-50F4-59DE3EAF7E81}"/>
              </a:ext>
            </a:extLst>
          </p:cNvPr>
          <p:cNvPicPr>
            <a:picLocks noChangeAspect="1"/>
          </p:cNvPicPr>
          <p:nvPr/>
        </p:nvPicPr>
        <p:blipFill>
          <a:blip r:embed="rId4"/>
          <a:stretch>
            <a:fillRect/>
          </a:stretch>
        </p:blipFill>
        <p:spPr>
          <a:xfrm>
            <a:off x="1383562" y="4070433"/>
            <a:ext cx="3017920" cy="2166879"/>
          </a:xfrm>
          <a:prstGeom prst="rect">
            <a:avLst/>
          </a:prstGeom>
        </p:spPr>
      </p:pic>
    </p:spTree>
    <p:extLst>
      <p:ext uri="{BB962C8B-B14F-4D97-AF65-F5344CB8AC3E}">
        <p14:creationId xmlns:p14="http://schemas.microsoft.com/office/powerpoint/2010/main" val="243110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13" y="161968"/>
            <a:ext cx="8229600" cy="769090"/>
          </a:xfrm>
        </p:spPr>
        <p:txBody>
          <a:bodyPr/>
          <a:lstStyle/>
          <a:p>
            <a:r>
              <a:rPr lang="en-GB"/>
              <a:t>Inclusion</a:t>
            </a:r>
          </a:p>
        </p:txBody>
      </p:sp>
      <p:sp>
        <p:nvSpPr>
          <p:cNvPr id="3" name="Content Placeholder 2"/>
          <p:cNvSpPr>
            <a:spLocks noGrp="1"/>
          </p:cNvSpPr>
          <p:nvPr>
            <p:ph sz="half" idx="1"/>
          </p:nvPr>
        </p:nvSpPr>
        <p:spPr>
          <a:xfrm>
            <a:off x="506108" y="1072559"/>
            <a:ext cx="2530624" cy="4796687"/>
          </a:xfrm>
        </p:spPr>
        <p:txBody>
          <a:bodyPr vert="horz" lIns="91440" tIns="45720" rIns="91440" bIns="45720" rtlCol="0" anchor="t">
            <a:normAutofit/>
          </a:bodyPr>
          <a:lstStyle/>
          <a:p>
            <a:pPr marL="0" indent="0">
              <a:buNone/>
            </a:pPr>
            <a:r>
              <a:rPr lang="en-GB" sz="1600" b="1" dirty="0"/>
              <a:t>Special Education Needs and Disabilities</a:t>
            </a:r>
          </a:p>
          <a:p>
            <a:pPr marL="0" indent="0">
              <a:buNone/>
            </a:pPr>
            <a:endParaRPr lang="en-GB" sz="400" b="1" dirty="0"/>
          </a:p>
          <a:p>
            <a:pPr marL="0" indent="0">
              <a:buNone/>
            </a:pPr>
            <a:r>
              <a:rPr lang="en-GB" sz="1400" dirty="0"/>
              <a:t>We believe that all children need to feel safe, happy and valued at school in order to learn, progress and develop their well-being.  </a:t>
            </a:r>
            <a:endParaRPr lang="en-GB" sz="1400" dirty="0">
              <a:ea typeface="Calibri"/>
              <a:cs typeface="Calibri"/>
            </a:endParaRPr>
          </a:p>
          <a:p>
            <a:pPr marL="0" indent="0">
              <a:buNone/>
            </a:pPr>
            <a:r>
              <a:rPr lang="en-GB" sz="1400" dirty="0"/>
              <a:t>We recognise the individuality of all children and the fact that they are at different levels of development physically, emotionally, intellectually and socially.  </a:t>
            </a:r>
            <a:endParaRPr lang="en-GB" sz="1400" dirty="0">
              <a:ea typeface="Calibri"/>
              <a:cs typeface="Calibri"/>
            </a:endParaRPr>
          </a:p>
          <a:p>
            <a:pPr marL="0" indent="0">
              <a:buNone/>
            </a:pPr>
            <a:r>
              <a:rPr lang="en-GB" sz="1400" dirty="0"/>
              <a:t>Staff recognise the need for adaptation in setting tasks for pupils. Teachers regularly hold pupil progress meetings with leadership and our SENCo to discuss any interventions required to support each child. </a:t>
            </a:r>
            <a:endParaRPr lang="en-GB" sz="1400" dirty="0">
              <a:ea typeface="Calibri"/>
              <a:cs typeface="Calibri"/>
            </a:endParaRPr>
          </a:p>
        </p:txBody>
      </p:sp>
      <p:sp>
        <p:nvSpPr>
          <p:cNvPr id="4" name="Content Placeholder 3"/>
          <p:cNvSpPr>
            <a:spLocks noGrp="1"/>
          </p:cNvSpPr>
          <p:nvPr>
            <p:ph sz="half" idx="2"/>
          </p:nvPr>
        </p:nvSpPr>
        <p:spPr>
          <a:xfrm>
            <a:off x="3257160" y="1130014"/>
            <a:ext cx="2695618" cy="4597971"/>
          </a:xfrm>
        </p:spPr>
        <p:txBody>
          <a:bodyPr>
            <a:normAutofit/>
          </a:bodyPr>
          <a:lstStyle/>
          <a:p>
            <a:pPr marL="0" indent="0">
              <a:buNone/>
            </a:pPr>
            <a:r>
              <a:rPr lang="en-GB" sz="1400" dirty="0"/>
              <a:t>We are committed to working in partnership with families, and in involving them and their children in decisions about learning and progress. </a:t>
            </a:r>
          </a:p>
          <a:p>
            <a:pPr marL="0" indent="0">
              <a:buNone/>
            </a:pPr>
            <a:r>
              <a:rPr lang="en-GB" sz="1400" dirty="0"/>
              <a:t>Arrangements are in place in school to support pupils with medical conditions.  </a:t>
            </a:r>
          </a:p>
          <a:p>
            <a:pPr marL="0" indent="0">
              <a:buNone/>
            </a:pPr>
            <a:r>
              <a:rPr lang="en-GB" sz="1400" dirty="0"/>
              <a:t>Pupils with SEND are encouraged and supported to participate fully in the life of the school and in any wider community activities.</a:t>
            </a:r>
          </a:p>
          <a:p>
            <a:pPr marL="0" indent="0">
              <a:buNone/>
            </a:pPr>
            <a:endParaRPr lang="en-GB" sz="1400" dirty="0"/>
          </a:p>
          <a:p>
            <a:pPr marL="0" indent="0">
              <a:buNone/>
            </a:pPr>
            <a:endParaRPr lang="en-GB" sz="1400" dirty="0"/>
          </a:p>
        </p:txBody>
      </p:sp>
      <p:sp>
        <p:nvSpPr>
          <p:cNvPr id="7" name="Rectangle 6"/>
          <p:cNvSpPr/>
          <p:nvPr/>
        </p:nvSpPr>
        <p:spPr>
          <a:xfrm>
            <a:off x="179512" y="6453336"/>
            <a:ext cx="8856984" cy="288032"/>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GB"/>
              <a:t>8</a:t>
            </a:r>
          </a:p>
        </p:txBody>
      </p:sp>
      <p:pic>
        <p:nvPicPr>
          <p:cNvPr id="8" name="Picture 7">
            <a:extLst>
              <a:ext uri="{FF2B5EF4-FFF2-40B4-BE49-F238E27FC236}">
                <a16:creationId xmlns:a16="http://schemas.microsoft.com/office/drawing/2014/main" id="{012F8BB4-F7ED-346B-7927-33DC76266A13}"/>
              </a:ext>
            </a:extLst>
          </p:cNvPr>
          <p:cNvPicPr>
            <a:picLocks noChangeAspect="1"/>
          </p:cNvPicPr>
          <p:nvPr/>
        </p:nvPicPr>
        <p:blipFill>
          <a:blip r:embed="rId3"/>
          <a:stretch>
            <a:fillRect/>
          </a:stretch>
        </p:blipFill>
        <p:spPr>
          <a:xfrm>
            <a:off x="6021801" y="909105"/>
            <a:ext cx="2941840" cy="2106993"/>
          </a:xfrm>
          <a:prstGeom prst="rect">
            <a:avLst/>
          </a:prstGeom>
        </p:spPr>
      </p:pic>
      <p:pic>
        <p:nvPicPr>
          <p:cNvPr id="10" name="Picture 9">
            <a:extLst>
              <a:ext uri="{FF2B5EF4-FFF2-40B4-BE49-F238E27FC236}">
                <a16:creationId xmlns:a16="http://schemas.microsoft.com/office/drawing/2014/main" id="{06B68B44-5EE3-D682-9B93-59A495687DF7}"/>
              </a:ext>
            </a:extLst>
          </p:cNvPr>
          <p:cNvPicPr>
            <a:picLocks noChangeAspect="1"/>
          </p:cNvPicPr>
          <p:nvPr/>
        </p:nvPicPr>
        <p:blipFill>
          <a:blip r:embed="rId4"/>
          <a:stretch>
            <a:fillRect/>
          </a:stretch>
        </p:blipFill>
        <p:spPr>
          <a:xfrm>
            <a:off x="2890613" y="4155927"/>
            <a:ext cx="3062165" cy="1807727"/>
          </a:xfrm>
          <a:prstGeom prst="rect">
            <a:avLst/>
          </a:prstGeom>
        </p:spPr>
      </p:pic>
      <p:sp>
        <p:nvSpPr>
          <p:cNvPr id="11" name="Graphic 63">
            <a:extLst>
              <a:ext uri="{FF2B5EF4-FFF2-40B4-BE49-F238E27FC236}">
                <a16:creationId xmlns:a16="http://schemas.microsoft.com/office/drawing/2014/main" id="{6498A7E1-F1EE-70E3-BCA1-7D7CD95466AF}"/>
              </a:ext>
            </a:extLst>
          </p:cNvPr>
          <p:cNvSpPr/>
          <p:nvPr/>
        </p:nvSpPr>
        <p:spPr>
          <a:xfrm>
            <a:off x="6148748" y="3261173"/>
            <a:ext cx="2845435" cy="2214245"/>
          </a:xfrm>
          <a:custGeom>
            <a:avLst/>
            <a:gdLst/>
            <a:ahLst/>
            <a:cxnLst/>
            <a:rect l="l" t="t" r="r" b="b"/>
            <a:pathLst>
              <a:path w="2586355" h="2521585">
                <a:moveTo>
                  <a:pt x="1077595" y="2141220"/>
                </a:moveTo>
                <a:lnTo>
                  <a:pt x="431038" y="2141220"/>
                </a:lnTo>
                <a:lnTo>
                  <a:pt x="181762" y="2521330"/>
                </a:lnTo>
                <a:lnTo>
                  <a:pt x="1077595" y="2141220"/>
                </a:lnTo>
                <a:close/>
              </a:path>
              <a:path w="2586355" h="2521585">
                <a:moveTo>
                  <a:pt x="2229358" y="0"/>
                </a:moveTo>
                <a:lnTo>
                  <a:pt x="356870" y="0"/>
                </a:lnTo>
                <a:lnTo>
                  <a:pt x="308445" y="3257"/>
                </a:lnTo>
                <a:lnTo>
                  <a:pt x="262000" y="12747"/>
                </a:lnTo>
                <a:lnTo>
                  <a:pt x="217961" y="28043"/>
                </a:lnTo>
                <a:lnTo>
                  <a:pt x="176752" y="48720"/>
                </a:lnTo>
                <a:lnTo>
                  <a:pt x="138798" y="74355"/>
                </a:lnTo>
                <a:lnTo>
                  <a:pt x="104525" y="104521"/>
                </a:lnTo>
                <a:lnTo>
                  <a:pt x="74359" y="138793"/>
                </a:lnTo>
                <a:lnTo>
                  <a:pt x="48723" y="176746"/>
                </a:lnTo>
                <a:lnTo>
                  <a:pt x="28044" y="217955"/>
                </a:lnTo>
                <a:lnTo>
                  <a:pt x="12747" y="261996"/>
                </a:lnTo>
                <a:lnTo>
                  <a:pt x="3257" y="308442"/>
                </a:lnTo>
                <a:lnTo>
                  <a:pt x="0" y="356870"/>
                </a:lnTo>
                <a:lnTo>
                  <a:pt x="0" y="1784350"/>
                </a:lnTo>
                <a:lnTo>
                  <a:pt x="3257" y="1832777"/>
                </a:lnTo>
                <a:lnTo>
                  <a:pt x="12747" y="1879223"/>
                </a:lnTo>
                <a:lnTo>
                  <a:pt x="28044" y="1923264"/>
                </a:lnTo>
                <a:lnTo>
                  <a:pt x="48723" y="1964473"/>
                </a:lnTo>
                <a:lnTo>
                  <a:pt x="74359" y="2002426"/>
                </a:lnTo>
                <a:lnTo>
                  <a:pt x="104525" y="2036699"/>
                </a:lnTo>
                <a:lnTo>
                  <a:pt x="138798" y="2066864"/>
                </a:lnTo>
                <a:lnTo>
                  <a:pt x="176752" y="2092499"/>
                </a:lnTo>
                <a:lnTo>
                  <a:pt x="217961" y="2113176"/>
                </a:lnTo>
                <a:lnTo>
                  <a:pt x="262000" y="2128472"/>
                </a:lnTo>
                <a:lnTo>
                  <a:pt x="308445" y="2137962"/>
                </a:lnTo>
                <a:lnTo>
                  <a:pt x="356870" y="2141220"/>
                </a:lnTo>
                <a:lnTo>
                  <a:pt x="2229358" y="2141220"/>
                </a:lnTo>
                <a:lnTo>
                  <a:pt x="2277785" y="2137962"/>
                </a:lnTo>
                <a:lnTo>
                  <a:pt x="2324231" y="2128472"/>
                </a:lnTo>
                <a:lnTo>
                  <a:pt x="2368272" y="2113176"/>
                </a:lnTo>
                <a:lnTo>
                  <a:pt x="2409481" y="2092499"/>
                </a:lnTo>
                <a:lnTo>
                  <a:pt x="2447434" y="2066864"/>
                </a:lnTo>
                <a:lnTo>
                  <a:pt x="2481706" y="2036699"/>
                </a:lnTo>
                <a:lnTo>
                  <a:pt x="2511872" y="2002426"/>
                </a:lnTo>
                <a:lnTo>
                  <a:pt x="2537507" y="1964473"/>
                </a:lnTo>
                <a:lnTo>
                  <a:pt x="2558184" y="1923264"/>
                </a:lnTo>
                <a:lnTo>
                  <a:pt x="2573480" y="1879223"/>
                </a:lnTo>
                <a:lnTo>
                  <a:pt x="2582970" y="1832777"/>
                </a:lnTo>
                <a:lnTo>
                  <a:pt x="2586228" y="1784350"/>
                </a:lnTo>
                <a:lnTo>
                  <a:pt x="2586228" y="356870"/>
                </a:lnTo>
                <a:lnTo>
                  <a:pt x="2582970" y="308442"/>
                </a:lnTo>
                <a:lnTo>
                  <a:pt x="2573480" y="261996"/>
                </a:lnTo>
                <a:lnTo>
                  <a:pt x="2558184" y="217955"/>
                </a:lnTo>
                <a:lnTo>
                  <a:pt x="2537507" y="176746"/>
                </a:lnTo>
                <a:lnTo>
                  <a:pt x="2511872" y="138793"/>
                </a:lnTo>
                <a:lnTo>
                  <a:pt x="2481707" y="104521"/>
                </a:lnTo>
                <a:lnTo>
                  <a:pt x="2447434" y="74355"/>
                </a:lnTo>
                <a:lnTo>
                  <a:pt x="2409481" y="48720"/>
                </a:lnTo>
                <a:lnTo>
                  <a:pt x="2368272" y="28043"/>
                </a:lnTo>
                <a:lnTo>
                  <a:pt x="2324231" y="12747"/>
                </a:lnTo>
                <a:lnTo>
                  <a:pt x="2277785" y="3257"/>
                </a:lnTo>
                <a:lnTo>
                  <a:pt x="2229358" y="0"/>
                </a:lnTo>
                <a:close/>
              </a:path>
            </a:pathLst>
          </a:custGeom>
          <a:solidFill>
            <a:srgbClr val="9BBA58"/>
          </a:solidFill>
        </p:spPr>
        <p:txBody>
          <a:bodyPr wrap="square" lIns="0" tIns="0" rIns="0" bIns="0" rtlCol="0">
            <a:prstTxWarp prst="textNoShape">
              <a:avLst/>
            </a:prstTxWarp>
            <a:noAutofit/>
          </a:bodyPr>
          <a:lstStyle/>
          <a:p>
            <a:pPr marR="9525" algn="ctr">
              <a:lnSpc>
                <a:spcPts val="1615"/>
              </a:lnSpc>
            </a:pPr>
            <a:endParaRPr lang="en-US" sz="1800" dirty="0">
              <a:solidFill>
                <a:srgbClr val="FFFFFF"/>
              </a:solidFill>
              <a:effectLst/>
              <a:latin typeface="Calibri" panose="020F0502020204030204" pitchFamily="34" charset="0"/>
              <a:ea typeface="Calibri" panose="020F0502020204030204" pitchFamily="34" charset="0"/>
            </a:endParaRPr>
          </a:p>
          <a:p>
            <a:pPr marR="9525" algn="ctr">
              <a:lnSpc>
                <a:spcPts val="1615"/>
              </a:lnSpc>
            </a:pPr>
            <a:r>
              <a:rPr lang="en-US" sz="1800" dirty="0">
                <a:solidFill>
                  <a:srgbClr val="FFFFFF"/>
                </a:solidFill>
                <a:effectLst/>
                <a:latin typeface="Calibri" panose="020F0502020204030204" pitchFamily="34" charset="0"/>
                <a:ea typeface="Calibri" panose="020F0502020204030204" pitchFamily="34" charset="0"/>
              </a:rPr>
              <a:t>“He</a:t>
            </a:r>
            <a:r>
              <a:rPr lang="en-US" sz="1800" spc="-5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is</a:t>
            </a:r>
            <a:r>
              <a:rPr lang="en-US" sz="1800" spc="-4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enjoying</a:t>
            </a:r>
            <a:r>
              <a:rPr lang="en-US" sz="1800" spc="-30" dirty="0">
                <a:solidFill>
                  <a:srgbClr val="FFFFFF"/>
                </a:solidFill>
                <a:effectLst/>
                <a:latin typeface="Calibri" panose="020F0502020204030204" pitchFamily="34" charset="0"/>
                <a:ea typeface="Calibri" panose="020F0502020204030204" pitchFamily="34" charset="0"/>
              </a:rPr>
              <a:t> </a:t>
            </a:r>
            <a:r>
              <a:rPr lang="en-US" sz="1800" spc="-10" dirty="0">
                <a:solidFill>
                  <a:srgbClr val="FFFFFF"/>
                </a:solidFill>
                <a:effectLst/>
                <a:latin typeface="Calibri" panose="020F0502020204030204" pitchFamily="34" charset="0"/>
                <a:ea typeface="Calibri" panose="020F0502020204030204" pitchFamily="34" charset="0"/>
              </a:rPr>
              <a:t>being</a:t>
            </a:r>
            <a:endParaRPr lang="en-GB" sz="1800" dirty="0">
              <a:effectLst/>
              <a:latin typeface="Calibri" panose="020F0502020204030204" pitchFamily="34" charset="0"/>
              <a:ea typeface="Calibri" panose="020F0502020204030204" pitchFamily="34" charset="0"/>
            </a:endParaRPr>
          </a:p>
          <a:p>
            <a:pPr marR="11430" algn="ctr">
              <a:lnSpc>
                <a:spcPct val="97000"/>
              </a:lnSpc>
              <a:spcBef>
                <a:spcPts val="15"/>
              </a:spcBef>
              <a:spcAft>
                <a:spcPts val="0"/>
              </a:spcAft>
            </a:pPr>
            <a:r>
              <a:rPr lang="en-US" sz="1800" dirty="0">
                <a:solidFill>
                  <a:srgbClr val="FFFFFF"/>
                </a:solidFill>
                <a:effectLst/>
                <a:latin typeface="Calibri" panose="020F0502020204030204" pitchFamily="34" charset="0"/>
                <a:ea typeface="Calibri" panose="020F0502020204030204" pitchFamily="34" charset="0"/>
              </a:rPr>
              <a:t>challenged</a:t>
            </a:r>
            <a:r>
              <a:rPr lang="en-US" sz="1800" spc="-9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and</a:t>
            </a:r>
            <a:r>
              <a:rPr lang="en-US" sz="1800" spc="-9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continues to love learning new</a:t>
            </a:r>
            <a:endParaRPr lang="en-GB" sz="1800" dirty="0">
              <a:effectLst/>
              <a:latin typeface="Calibri" panose="020F0502020204030204" pitchFamily="34" charset="0"/>
              <a:ea typeface="Calibri" panose="020F0502020204030204" pitchFamily="34" charset="0"/>
            </a:endParaRPr>
          </a:p>
          <a:p>
            <a:pPr marR="9525" algn="ctr">
              <a:lnSpc>
                <a:spcPts val="1905"/>
              </a:lnSpc>
            </a:pPr>
            <a:r>
              <a:rPr lang="en-US" sz="1800" spc="-10" dirty="0">
                <a:solidFill>
                  <a:srgbClr val="FFFFFF"/>
                </a:solidFill>
                <a:effectLst/>
                <a:latin typeface="Calibri" panose="020F0502020204030204" pitchFamily="34" charset="0"/>
                <a:ea typeface="Calibri" panose="020F0502020204030204" pitchFamily="34" charset="0"/>
              </a:rPr>
              <a:t>things.”</a:t>
            </a:r>
          </a:p>
          <a:p>
            <a:pPr marR="9525" algn="ctr">
              <a:lnSpc>
                <a:spcPts val="1905"/>
              </a:lnSpc>
            </a:pPr>
            <a:endParaRPr lang="en-US" sz="1800" spc="-10" dirty="0">
              <a:solidFill>
                <a:srgbClr val="FFFFFF"/>
              </a:solidFill>
              <a:effectLst/>
              <a:latin typeface="Calibri" panose="020F0502020204030204" pitchFamily="34" charset="0"/>
              <a:ea typeface="Calibri" panose="020F0502020204030204" pitchFamily="34" charset="0"/>
            </a:endParaRPr>
          </a:p>
          <a:p>
            <a:pPr marR="9525" algn="ctr">
              <a:lnSpc>
                <a:spcPts val="1905"/>
              </a:lnSpc>
            </a:pPr>
            <a:r>
              <a:rPr lang="en-US" spc="-10" dirty="0">
                <a:solidFill>
                  <a:srgbClr val="FFFFFF"/>
                </a:solidFill>
                <a:latin typeface="Calibri" panose="020F0502020204030204" pitchFamily="34" charset="0"/>
                <a:ea typeface="Calibri" panose="020F0502020204030204" pitchFamily="34" charset="0"/>
              </a:rPr>
              <a:t>Parent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2639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B542741406C54898F8455B77219107" ma:contentTypeVersion="4" ma:contentTypeDescription="Create a new document." ma:contentTypeScope="" ma:versionID="3ae05c6551b956681b63622343850c43">
  <xsd:schema xmlns:xsd="http://www.w3.org/2001/XMLSchema" xmlns:xs="http://www.w3.org/2001/XMLSchema" xmlns:p="http://schemas.microsoft.com/office/2006/metadata/properties" xmlns:ns2="48aecf79-ef71-4bda-8960-4521463c4b2b" targetNamespace="http://schemas.microsoft.com/office/2006/metadata/properties" ma:root="true" ma:fieldsID="d6704cfc1da5ec8b8505049719478d5b" ns2:_="">
    <xsd:import namespace="48aecf79-ef71-4bda-8960-4521463c4b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ecf79-ef71-4bda-8960-4521463c4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6DFCD7-AAB3-46AB-868B-84F9C4C84B1F}">
  <ds:schemaRefs>
    <ds:schemaRef ds:uri="http://schemas.microsoft.com/sharepoint/v3/contenttype/forms"/>
  </ds:schemaRefs>
</ds:datastoreItem>
</file>

<file path=customXml/itemProps2.xml><?xml version="1.0" encoding="utf-8"?>
<ds:datastoreItem xmlns:ds="http://schemas.openxmlformats.org/officeDocument/2006/customXml" ds:itemID="{FDD7751D-DA42-4A81-B52C-9F83D17B6851}">
  <ds:schemaRefs>
    <ds:schemaRef ds:uri="48aecf79-ef71-4bda-8960-4521463c4b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63F6B3-7788-4A0B-A40A-398C5DEFE856}">
  <ds:schemaRefs>
    <ds:schemaRef ds:uri="48aecf79-ef71-4bda-8960-4521463c4b2b"/>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Organic</Template>
  <TotalTime>1294</TotalTime>
  <Words>1276</Words>
  <Application>Microsoft Office PowerPoint</Application>
  <PresentationFormat>On-screen Show (4:3)</PresentationFormat>
  <Paragraphs>147</Paragraphs>
  <Slides>11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Welcome to Barcombe</vt:lpstr>
      <vt:lpstr>PowerPoint Presentation</vt:lpstr>
      <vt:lpstr>Curriculum</vt:lpstr>
      <vt:lpstr>Curriculum</vt:lpstr>
      <vt:lpstr>Trips &amp; Workshops The children are often taken on educational visits to complement their learning in school. Some of the places we have recently visited include: Lewes Castle, Battle Abbey and Cuckmere Haven.  Residential Each year our Year 6 children experience a residential trip to Bowles Activity Centre.</vt:lpstr>
      <vt:lpstr>Forest School, Sport,  Clubs and Pupil Voice</vt:lpstr>
      <vt:lpstr>        </vt:lpstr>
      <vt:lpstr>Inclusion</vt:lpstr>
      <vt:lpstr>PowerPoint Presentation</vt:lpstr>
      <vt:lpstr>Barcombe CE Primary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Plumpton Primary School Prospectus</dc:title>
  <dc:creator>local_admin</dc:creator>
  <cp:lastModifiedBy>Elizabeth Rose</cp:lastModifiedBy>
  <cp:revision>134</cp:revision>
  <cp:lastPrinted>2024-10-02T14:01:05Z</cp:lastPrinted>
  <dcterms:created xsi:type="dcterms:W3CDTF">2022-10-26T19:48:08Z</dcterms:created>
  <dcterms:modified xsi:type="dcterms:W3CDTF">2025-11-10T14:09:09Z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0x01010063B542741406C54898F8455B77219107</vt:lpwstr>
  </property>
  <property fmtid="{D5CDD505-2E9C-101B-9397-08002B2CF9AE}" pid="3" name="MediaServiceImageTags">
    <vt:lpwstr/>
  </property>
</Properties>
</file>