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2" r:id="rId4"/>
    <p:sldId id="263" r:id="rId5"/>
    <p:sldId id="276" r:id="rId6"/>
    <p:sldId id="275" r:id="rId7"/>
    <p:sldId id="264" r:id="rId8"/>
    <p:sldId id="278" r:id="rId9"/>
    <p:sldId id="260" r:id="rId10"/>
    <p:sldId id="272" r:id="rId11"/>
    <p:sldId id="261" r:id="rId12"/>
    <p:sldId id="277" r:id="rId13"/>
    <p:sldId id="265" r:id="rId14"/>
    <p:sldId id="273" r:id="rId15"/>
    <p:sldId id="266" r:id="rId16"/>
    <p:sldId id="274" r:id="rId17"/>
    <p:sldId id="270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2D78B0-B0B9-4A0F-8793-5BCCBF599ABA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12D78B0-B0B9-4A0F-8793-5BCCBF599ABA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2D78B0-B0B9-4A0F-8793-5BCCBF599ABA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2D78B0-B0B9-4A0F-8793-5BCCBF599ABA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128" y="2996952"/>
            <a:ext cx="2662064" cy="11997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dirty="0"/>
              <a:t>Welcome to </a:t>
            </a:r>
            <a:r>
              <a:rPr lang="en-GB" dirty="0" err="1"/>
              <a:t>Barcombe</a:t>
            </a:r>
            <a:r>
              <a:rPr lang="en-GB" dirty="0"/>
              <a:t> Primary School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84DA3-F98A-40F7-9BB1-4996087DF6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87555"/>
            <a:ext cx="5731510" cy="428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766E09-BD2E-46C0-AFC8-25CFF5216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2656"/>
            <a:ext cx="81438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5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99" y="1164520"/>
            <a:ext cx="2270324" cy="30429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might you see?</a:t>
            </a:r>
          </a:p>
        </p:txBody>
      </p:sp>
      <p:pic>
        <p:nvPicPr>
          <p:cNvPr id="8" name="Content Placeholder 7" descr="C:\Users\amye\Downloads\AD85BE9074584A14806DE155D198795F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70" y="1164520"/>
            <a:ext cx="3457136" cy="223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amye\Downloads\39ED735B55DE4CA89E6033859BDA6ED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5" y="3604522"/>
            <a:ext cx="3376705" cy="262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amye\Downloads\1C26855FA16A4C66993F6CE066185DD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231" y="3452730"/>
            <a:ext cx="2088232" cy="2771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amye\Downloads\9E85EC366C3F4537B69CFE55C3A662D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85" y="3604522"/>
            <a:ext cx="2105381" cy="26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amye\Downloads\F890445275DB4CF89F290861AFAD9F9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07" y="1171625"/>
            <a:ext cx="1749313" cy="2309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75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956319"/>
          </a:xfrm>
        </p:spPr>
        <p:txBody>
          <a:bodyPr/>
          <a:lstStyle/>
          <a:p>
            <a:pPr algn="ctr"/>
            <a:r>
              <a:rPr lang="en-GB" dirty="0"/>
              <a:t>A Good Start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5547601" cy="2664296"/>
          </a:xfrm>
        </p:spPr>
        <p:txBody>
          <a:bodyPr>
            <a:normAutofit fontScale="4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Half day sessions for </a:t>
            </a:r>
            <a:r>
              <a:rPr lang="en-GB" sz="2800" dirty="0" smtClean="0">
                <a:latin typeface="Comic Sans MS" panose="030F0702030302020204" pitchFamily="66" charset="0"/>
              </a:rPr>
              <a:t>4 days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– </a:t>
            </a:r>
            <a:r>
              <a:rPr lang="en-GB" sz="2800" dirty="0">
                <a:latin typeface="Comic Sans MS" panose="030F0702030302020204" pitchFamily="66" charset="0"/>
              </a:rPr>
              <a:t>Your child will be in school for either a morning or an afternoon each day.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Small groups so we can all get to know each other.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All children have experience of lunch times before full time.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All children </a:t>
            </a:r>
            <a:r>
              <a:rPr lang="en-GB" sz="2800" dirty="0" smtClean="0">
                <a:latin typeface="Comic Sans MS" panose="030F0702030302020204" pitchFamily="66" charset="0"/>
              </a:rPr>
              <a:t>come </a:t>
            </a:r>
            <a:r>
              <a:rPr lang="en-GB" sz="2800" dirty="0">
                <a:latin typeface="Comic Sans MS" panose="030F0702030302020204" pitchFamily="66" charset="0"/>
              </a:rPr>
              <a:t>full time from </a:t>
            </a:r>
            <a:r>
              <a:rPr lang="en-GB" sz="2800" dirty="0" smtClean="0">
                <a:latin typeface="Comic Sans MS" panose="030F0702030302020204" pitchFamily="66" charset="0"/>
              </a:rPr>
              <a:t>Thursday 14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800" dirty="0" smtClean="0">
                <a:latin typeface="Comic Sans MS" panose="030F0702030302020204" pitchFamily="66" charset="0"/>
              </a:rPr>
              <a:t> September.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- If you feel your child would benefit from being part time for a little longer, please speak to Miss Eaglen.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We want starting school to be a positive and happy next step for all children.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83566-9EC7-4D23-87EC-20C4BC054BE8}"/>
              </a:ext>
            </a:extLst>
          </p:cNvPr>
          <p:cNvSpPr txBox="1"/>
          <p:nvPr/>
        </p:nvSpPr>
        <p:spPr>
          <a:xfrm>
            <a:off x="539843" y="5877272"/>
            <a:ext cx="424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see your pack for full details of our transition timetable.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9DAA2-3F5B-4B8F-883F-08C51CBF0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5" y="247872"/>
            <a:ext cx="8143875" cy="1647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167" y="4213649"/>
            <a:ext cx="3079939" cy="23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3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90020"/>
            <a:ext cx="7920880" cy="5798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6206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 meetings – 5</a:t>
            </a:r>
            <a:r>
              <a:rPr lang="en-US" baseline="30000" dirty="0" smtClean="0"/>
              <a:t>th</a:t>
            </a:r>
            <a:r>
              <a:rPr lang="en-US" dirty="0" smtClean="0"/>
              <a:t> 6</a:t>
            </a:r>
            <a:r>
              <a:rPr lang="en-US" baseline="30000" dirty="0" smtClean="0"/>
              <a:t>th</a:t>
            </a:r>
            <a:r>
              <a:rPr lang="en-US" dirty="0" smtClean="0"/>
              <a:t> 7</a:t>
            </a:r>
            <a:r>
              <a:rPr lang="en-US" baseline="30000" dirty="0" smtClean="0"/>
              <a:t>th</a:t>
            </a:r>
            <a:r>
              <a:rPr lang="en-US" dirty="0" smtClean="0"/>
              <a:t> September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816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72008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en-GB" b="1" dirty="0">
                <a:latin typeface="Trebuchet MS" pitchFamily="34" charset="0"/>
              </a:rPr>
              <a:t>8.45 </a:t>
            </a:r>
            <a:r>
              <a:rPr lang="en-GB" dirty="0">
                <a:latin typeface="Trebuchet MS" pitchFamily="34" charset="0"/>
              </a:rPr>
              <a:t>Bell rings on the playground and we all line up and walk into class together.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>
                <a:latin typeface="Trebuchet MS" pitchFamily="34" charset="0"/>
              </a:rPr>
              <a:t>8:45-9:00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dirty="0" smtClean="0">
                <a:latin typeface="Trebuchet MS" pitchFamily="34" charset="0"/>
              </a:rPr>
              <a:t>Self-initiated </a:t>
            </a:r>
            <a:r>
              <a:rPr lang="en-GB" dirty="0">
                <a:latin typeface="Trebuchet MS" pitchFamily="34" charset="0"/>
              </a:rPr>
              <a:t>play </a:t>
            </a:r>
            <a:r>
              <a:rPr lang="en-GB" dirty="0" smtClean="0">
                <a:latin typeface="Trebuchet MS" pitchFamily="34" charset="0"/>
              </a:rPr>
              <a:t>inside/outside</a:t>
            </a:r>
            <a:endParaRPr lang="en-GB" dirty="0">
              <a:latin typeface="Trebuchet MS" pitchFamily="34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en-GB" b="1" dirty="0" smtClean="0">
                <a:latin typeface="Trebuchet MS" pitchFamily="34" charset="0"/>
              </a:rPr>
              <a:t>9.00 – 10.00 </a:t>
            </a:r>
            <a:r>
              <a:rPr lang="en-GB" dirty="0" smtClean="0">
                <a:solidFill>
                  <a:srgbClr val="0070C0"/>
                </a:solidFill>
                <a:latin typeface="Trebuchet MS" pitchFamily="34" charset="0"/>
              </a:rPr>
              <a:t>Maths or literacy</a:t>
            </a:r>
            <a:endParaRPr lang="en-GB" dirty="0">
              <a:solidFill>
                <a:srgbClr val="0070C0"/>
              </a:solidFill>
              <a:latin typeface="Trebuchet MS" pitchFamily="34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Trebuchet MS" pitchFamily="34" charset="0"/>
              </a:rPr>
              <a:t>Teacher </a:t>
            </a:r>
            <a:r>
              <a:rPr lang="en-GB" dirty="0">
                <a:solidFill>
                  <a:srgbClr val="0070C0"/>
                </a:solidFill>
                <a:latin typeface="Trebuchet MS" pitchFamily="34" charset="0"/>
              </a:rPr>
              <a:t>led focus groups / self-initiated learning inside and outside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 smtClean="0">
                <a:latin typeface="Trebuchet MS" pitchFamily="34" charset="0"/>
              </a:rPr>
              <a:t>10:00-10:30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Snack and milk time 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 smtClean="0">
                <a:latin typeface="Trebuchet MS" pitchFamily="34" charset="0"/>
              </a:rPr>
              <a:t>10.30 - 11.00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Trebuchet MS" pitchFamily="34" charset="0"/>
              </a:rPr>
              <a:t>Phonics </a:t>
            </a:r>
            <a:endParaRPr lang="en-GB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en-GB" b="1" dirty="0" smtClean="0">
                <a:latin typeface="Trebuchet MS" pitchFamily="34" charset="0"/>
              </a:rPr>
              <a:t>11.00 – 12.00 </a:t>
            </a:r>
            <a:r>
              <a:rPr lang="en-GB" dirty="0" smtClean="0">
                <a:solidFill>
                  <a:srgbClr val="0070C0"/>
                </a:solidFill>
                <a:latin typeface="Trebuchet MS" pitchFamily="34" charset="0"/>
              </a:rPr>
              <a:t>Maths or literacy</a:t>
            </a:r>
          </a:p>
          <a:p>
            <a:pPr algn="ctr">
              <a:lnSpc>
                <a:spcPct val="170000"/>
              </a:lnSpc>
              <a:buNone/>
            </a:pPr>
            <a:r>
              <a:rPr lang="en-GB" dirty="0">
                <a:solidFill>
                  <a:srgbClr val="0070C0"/>
                </a:solidFill>
                <a:latin typeface="Trebuchet MS" pitchFamily="34" charset="0"/>
              </a:rPr>
              <a:t>Teacher led focus groups / self-initiated learning inside and outside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 smtClean="0">
                <a:latin typeface="Trebuchet MS" pitchFamily="34" charset="0"/>
              </a:rPr>
              <a:t>12:00-1:00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Lunch time 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>
                <a:latin typeface="Trebuchet MS" pitchFamily="34" charset="0"/>
              </a:rPr>
              <a:t>1:00-1:15</a:t>
            </a:r>
            <a:r>
              <a:rPr lang="en-GB" dirty="0">
                <a:latin typeface="Trebuchet MS" pitchFamily="34" charset="0"/>
              </a:rPr>
              <a:t> Register and relax time/circle time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>
                <a:latin typeface="Trebuchet MS" pitchFamily="34" charset="0"/>
              </a:rPr>
              <a:t>1:15-2.30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dirty="0" smtClean="0">
                <a:solidFill>
                  <a:srgbClr val="00B050"/>
                </a:solidFill>
                <a:latin typeface="Trebuchet MS" pitchFamily="34" charset="0"/>
              </a:rPr>
              <a:t>Topic learning, 1:1 </a:t>
            </a:r>
            <a:r>
              <a:rPr lang="en-GB" dirty="0">
                <a:solidFill>
                  <a:srgbClr val="00B050"/>
                </a:solidFill>
                <a:latin typeface="Trebuchet MS" pitchFamily="34" charset="0"/>
              </a:rPr>
              <a:t>Reading, teacher led focus groups /self-initiated learning 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>
                <a:latin typeface="Trebuchet MS" pitchFamily="34" charset="0"/>
              </a:rPr>
              <a:t>2.30-3.00 Show and Tell, and S</a:t>
            </a:r>
            <a:r>
              <a:rPr lang="en-GB" dirty="0">
                <a:latin typeface="Trebuchet MS" pitchFamily="34" charset="0"/>
              </a:rPr>
              <a:t>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day in Hedgehog Class…</a:t>
            </a:r>
          </a:p>
        </p:txBody>
      </p:sp>
    </p:spTree>
    <p:extLst>
      <p:ext uri="{BB962C8B-B14F-4D97-AF65-F5344CB8AC3E}">
        <p14:creationId xmlns:p14="http://schemas.microsoft.com/office/powerpoint/2010/main" val="10136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our classroom…</a:t>
            </a:r>
            <a:endParaRPr lang="en-GB" dirty="0"/>
          </a:p>
        </p:txBody>
      </p:sp>
      <p:pic>
        <p:nvPicPr>
          <p:cNvPr id="4" name="Content Placeholder 3" descr="C:\Users\amye\Downloads\DFC3D81F794E4E3E9C4DA918FCDE94F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1" y="1268760"/>
            <a:ext cx="3609169" cy="25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mye\Downloads\174E61FE5D364BD78D9CE50E95A43AF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05" y="3909538"/>
            <a:ext cx="2549455" cy="268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mye\Downloads\8E2B3516A99E49FD8CEEE8504ED9A9E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37657"/>
            <a:ext cx="2304256" cy="2530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mye\Downloads\0E06BB269B0846F288996AC734E7447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1" y="3933056"/>
            <a:ext cx="1985539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amye\Downloads\8D4173172DE243699BE61B4B42B7F36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41" y="3921297"/>
            <a:ext cx="2210103" cy="2687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53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School Uniform</a:t>
            </a:r>
          </a:p>
          <a:p>
            <a:r>
              <a:rPr lang="en-GB" dirty="0"/>
              <a:t>Bag with a </a:t>
            </a:r>
            <a:r>
              <a:rPr lang="en-GB" i="1" dirty="0"/>
              <a:t>change of clothes</a:t>
            </a:r>
          </a:p>
          <a:p>
            <a:r>
              <a:rPr lang="en-GB" dirty="0"/>
              <a:t>Welly Boots</a:t>
            </a:r>
          </a:p>
          <a:p>
            <a:r>
              <a:rPr lang="en-GB" dirty="0"/>
              <a:t>Water bottle</a:t>
            </a:r>
          </a:p>
          <a:p>
            <a:r>
              <a:rPr lang="en-GB" dirty="0"/>
              <a:t>Something special</a:t>
            </a:r>
          </a:p>
          <a:p>
            <a:r>
              <a:rPr lang="en-GB" dirty="0"/>
              <a:t>Healthy snack – Fruit/</a:t>
            </a:r>
          </a:p>
          <a:p>
            <a:pPr marL="109728" indent="0">
              <a:buNone/>
            </a:pPr>
            <a:r>
              <a:rPr lang="en-GB" dirty="0"/>
              <a:t>oat bar/crackers/rice cake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/>
              <a:t>I will give you your book bag </a:t>
            </a:r>
          </a:p>
          <a:p>
            <a:pPr marL="109728" indent="0">
              <a:buNone/>
            </a:pPr>
            <a:r>
              <a:rPr lang="en-GB" dirty="0"/>
              <a:t>on your first day at school.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need to bring?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76872"/>
            <a:ext cx="3075806" cy="41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8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PE days we come to school in our PE kit for the day.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Uniform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E7A81-FB27-4DA5-968F-4EC20CC2B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640" y="2804088"/>
            <a:ext cx="2517322" cy="3656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2E7FB6-6B6D-4F1D-8207-8F4BF3C8B295}"/>
              </a:ext>
            </a:extLst>
          </p:cNvPr>
          <p:cNvSpPr txBox="1"/>
          <p:nvPr/>
        </p:nvSpPr>
        <p:spPr>
          <a:xfrm>
            <a:off x="6255079" y="2492896"/>
            <a:ext cx="238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Welly Walk Days!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D5493-E507-447C-9F9E-9E8B0FD1181F}"/>
              </a:ext>
            </a:extLst>
          </p:cNvPr>
          <p:cNvSpPr/>
          <p:nvPr/>
        </p:nvSpPr>
        <p:spPr>
          <a:xfrm>
            <a:off x="5724130" y="2406898"/>
            <a:ext cx="3096342" cy="41764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094FE9-BE7D-439F-A45A-BBAC6EE2A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88754"/>
            <a:ext cx="2530886" cy="3573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6713F2-8D37-4071-B9BB-6844D94EA9DB}"/>
              </a:ext>
            </a:extLst>
          </p:cNvPr>
          <p:cNvSpPr txBox="1"/>
          <p:nvPr/>
        </p:nvSpPr>
        <p:spPr>
          <a:xfrm>
            <a:off x="982206" y="261942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 Uniform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C9F217-E296-4F70-B76A-6F3444529C03}"/>
              </a:ext>
            </a:extLst>
          </p:cNvPr>
          <p:cNvSpPr/>
          <p:nvPr/>
        </p:nvSpPr>
        <p:spPr>
          <a:xfrm>
            <a:off x="611560" y="2492896"/>
            <a:ext cx="280831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154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Everyday we have a selection of fruit available for snack time.</a:t>
            </a:r>
          </a:p>
          <a:p>
            <a:r>
              <a:rPr lang="en-GB" dirty="0"/>
              <a:t>You may want to send in a healthy snack that you know your child will eat as well. Please pop it in a named pot.</a:t>
            </a:r>
          </a:p>
          <a:p>
            <a:r>
              <a:rPr lang="en-GB" dirty="0"/>
              <a:t>Milk is free and </a:t>
            </a:r>
          </a:p>
          <a:p>
            <a:pPr marL="109728" indent="0">
              <a:buNone/>
            </a:pPr>
            <a:r>
              <a:rPr lang="en-GB" dirty="0"/>
              <a:t>available to all </a:t>
            </a:r>
          </a:p>
          <a:p>
            <a:pPr marL="109728" indent="0">
              <a:buNone/>
            </a:pPr>
            <a:r>
              <a:rPr lang="en-GB" dirty="0"/>
              <a:t>children under </a:t>
            </a:r>
          </a:p>
          <a:p>
            <a:pPr marL="109728" indent="0">
              <a:buNone/>
            </a:pPr>
            <a:r>
              <a:rPr lang="en-GB" dirty="0"/>
              <a:t>5 years old.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Snack time</a:t>
            </a:r>
          </a:p>
        </p:txBody>
      </p:sp>
      <p:pic>
        <p:nvPicPr>
          <p:cNvPr id="4" name="Picture 3" descr="C:\Users\amye\Downloads\69EC6CA1C77F46C4B2B30A162C1B23B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44309"/>
            <a:ext cx="4104456" cy="2781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0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28327"/>
          </a:xfrm>
        </p:spPr>
        <p:txBody>
          <a:bodyPr/>
          <a:lstStyle/>
          <a:p>
            <a:pPr algn="ctr"/>
            <a:r>
              <a:rPr lang="en-GB" dirty="0"/>
              <a:t>Lunch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484368" cy="3816424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Free school meals for reception children.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Or packed lunch.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Lunch menu is in your pack.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Children can choose each morning what they would like for lunch.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We will all sit </a:t>
            </a:r>
            <a:r>
              <a:rPr lang="en-GB" sz="2800" dirty="0" smtClean="0"/>
              <a:t>together and our Year 6 buddies will help us. </a:t>
            </a: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Miss Eaglen </a:t>
            </a:r>
            <a:r>
              <a:rPr lang="en-GB" sz="2800" dirty="0" smtClean="0"/>
              <a:t>will </a:t>
            </a:r>
            <a:r>
              <a:rPr lang="en-GB" sz="2800" dirty="0"/>
              <a:t>settle </a:t>
            </a:r>
            <a:r>
              <a:rPr lang="en-GB" sz="2800" dirty="0" smtClean="0"/>
              <a:t>the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children </a:t>
            </a:r>
            <a:r>
              <a:rPr lang="en-GB" sz="2800" dirty="0"/>
              <a:t>in the </a:t>
            </a:r>
          </a:p>
          <a:p>
            <a:pPr algn="l"/>
            <a:r>
              <a:rPr lang="en-GB" sz="2800" dirty="0"/>
              <a:t>lunch hall/Sports hall.</a:t>
            </a:r>
          </a:p>
          <a:p>
            <a:pPr algn="l"/>
            <a:endParaRPr lang="en-GB" sz="2800" dirty="0"/>
          </a:p>
          <a:p>
            <a:pPr algn="l"/>
            <a:r>
              <a:rPr lang="en-GB" sz="2800" dirty="0"/>
              <a:t>After lunch, we all go out to</a:t>
            </a:r>
          </a:p>
          <a:p>
            <a:pPr algn="l"/>
            <a:r>
              <a:rPr lang="en-GB" sz="2800" dirty="0"/>
              <a:t>the Playground for a play </a:t>
            </a:r>
          </a:p>
          <a:p>
            <a:pPr algn="l"/>
            <a:r>
              <a:rPr lang="en-GB" sz="2800" dirty="0"/>
              <a:t>with our friends and year 6 buddies.</a:t>
            </a:r>
          </a:p>
        </p:txBody>
      </p:sp>
      <p:pic>
        <p:nvPicPr>
          <p:cNvPr id="5" name="Picture 4" descr="C:\Users\amye\Downloads\5A2D37795E634219AC812D2AB065B2F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13" y="3573017"/>
            <a:ext cx="4104456" cy="2952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473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884311"/>
          </a:xfrm>
        </p:spPr>
        <p:txBody>
          <a:bodyPr/>
          <a:lstStyle/>
          <a:p>
            <a:pPr algn="ctr"/>
            <a:r>
              <a:rPr lang="en-GB" dirty="0"/>
              <a:t>Welly walks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772400" cy="244827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/>
              <a:t>Every Wednesday we go on a Welly Walk to Wild About </a:t>
            </a:r>
            <a:r>
              <a:rPr lang="en-GB" dirty="0" err="1"/>
              <a:t>Barcombe</a:t>
            </a:r>
            <a:r>
              <a:rPr lang="en-GB" dirty="0"/>
              <a:t>.</a:t>
            </a:r>
          </a:p>
          <a:p>
            <a:pPr algn="l"/>
            <a:r>
              <a:rPr lang="en-GB" dirty="0"/>
              <a:t>We </a:t>
            </a:r>
            <a:r>
              <a:rPr lang="en-GB" dirty="0" smtClean="0"/>
              <a:t>wear our </a:t>
            </a:r>
            <a:r>
              <a:rPr lang="en-GB" dirty="0"/>
              <a:t>old clothes and a waterproof suit, so we can have lots of fun and keep dry and warm.</a:t>
            </a:r>
          </a:p>
          <a:p>
            <a:pPr algn="l"/>
            <a:r>
              <a:rPr lang="en-GB" dirty="0"/>
              <a:t>This is super time to grow our </a:t>
            </a:r>
          </a:p>
          <a:p>
            <a:pPr algn="l"/>
            <a:r>
              <a:rPr lang="en-GB" dirty="0"/>
              <a:t>friendships and self-confidence.</a:t>
            </a:r>
          </a:p>
        </p:txBody>
      </p:sp>
      <p:pic>
        <p:nvPicPr>
          <p:cNvPr id="6" name="Picture 5" descr="C:\Users\amye\Downloads\5718BC7653DB4228A45EE1491859EB1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60040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95936" y="4581128"/>
            <a:ext cx="2438400" cy="204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61" y="3103489"/>
            <a:ext cx="2630364" cy="35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3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GB" b="0" dirty="0">
                <a:latin typeface="Trebuchet MS" pitchFamily="34" charset="0"/>
              </a:rPr>
              <a:t>Current structure of the </a:t>
            </a:r>
            <a:br>
              <a:rPr lang="en-GB" b="0" dirty="0">
                <a:latin typeface="Trebuchet MS" pitchFamily="34" charset="0"/>
              </a:rPr>
            </a:br>
            <a:r>
              <a:rPr lang="en-GB" b="0" dirty="0">
                <a:latin typeface="Trebuchet MS" pitchFamily="34" charset="0"/>
              </a:rPr>
              <a:t>Early Years Foundation Stage</a:t>
            </a:r>
            <a:endParaRPr lang="en-GB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22758"/>
            <a:ext cx="7772400" cy="266429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Hedgehog Class – </a:t>
            </a:r>
            <a:r>
              <a:rPr lang="en-GB"/>
              <a:t>Early </a:t>
            </a:r>
            <a:r>
              <a:rPr lang="en-GB" smtClean="0"/>
              <a:t>Years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Miss Amy Eaglen – Class </a:t>
            </a:r>
            <a:r>
              <a:rPr lang="en-GB" dirty="0" smtClean="0"/>
              <a:t>Teacher</a:t>
            </a:r>
          </a:p>
          <a:p>
            <a:pPr algn="ctr"/>
            <a:r>
              <a:rPr lang="en-US" dirty="0" err="1" smtClean="0"/>
              <a:t>Mr</a:t>
            </a:r>
            <a:r>
              <a:rPr lang="en-US" dirty="0" smtClean="0"/>
              <a:t> Richards –Teaching Assistant</a:t>
            </a:r>
          </a:p>
          <a:p>
            <a:pPr algn="ctr"/>
            <a:r>
              <a:rPr lang="en-US" dirty="0" err="1" smtClean="0"/>
              <a:t>Mrs</a:t>
            </a:r>
            <a:r>
              <a:rPr lang="en-US" dirty="0" smtClean="0"/>
              <a:t> Hills - INA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99DF0-8DAC-493B-AF44-FD27A2444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16632"/>
            <a:ext cx="81438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73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64904"/>
            <a:ext cx="7772400" cy="1584176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Trebuchet MS" pitchFamily="34" charset="0"/>
              </a:rPr>
              <a:t>If you have questions do contact the school office and we will respond. </a:t>
            </a:r>
          </a:p>
          <a:p>
            <a:pPr algn="l"/>
            <a:r>
              <a:rPr lang="en-GB" sz="2800">
                <a:latin typeface="Trebuchet MS" pitchFamily="34" charset="0"/>
              </a:rPr>
              <a:t>Miss Eaglen can </a:t>
            </a:r>
            <a:r>
              <a:rPr lang="en-GB" sz="2800" dirty="0">
                <a:latin typeface="Trebuchet MS" pitchFamily="34" charset="0"/>
              </a:rPr>
              <a:t>give you a call if necessary. 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3EC2D-830D-4CF7-8A18-592CC8BF8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476672"/>
            <a:ext cx="81438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3387832"/>
          </a:xfrm>
        </p:spPr>
        <p:txBody>
          <a:bodyPr/>
          <a:lstStyle/>
          <a:p>
            <a:pPr algn="ctr">
              <a:buNone/>
            </a:pPr>
            <a:r>
              <a:rPr lang="en-GB" sz="2800" dirty="0" err="1">
                <a:latin typeface="Trebuchet MS" pitchFamily="34" charset="0"/>
              </a:rPr>
              <a:t>Barcombe</a:t>
            </a:r>
            <a:r>
              <a:rPr lang="en-GB" sz="2800" dirty="0">
                <a:latin typeface="Trebuchet MS" pitchFamily="34" charset="0"/>
              </a:rPr>
              <a:t> School follows the ‘Early Years Foundation Stage Guidance’ which supports each child to take their next steps and follow their learning interests. </a:t>
            </a:r>
          </a:p>
          <a:p>
            <a:pPr algn="ctr">
              <a:buNone/>
            </a:pPr>
            <a:r>
              <a:rPr lang="en-GB" sz="2800" dirty="0">
                <a:solidFill>
                  <a:srgbClr val="00B050"/>
                </a:solidFill>
                <a:latin typeface="Trebuchet MS" pitchFamily="34" charset="0"/>
              </a:rPr>
              <a:t>Our curriculum is play-based, filled with practical and fun experiences to support thinking and learning. </a:t>
            </a:r>
          </a:p>
          <a:p>
            <a:endParaRPr lang="en-GB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rebuchet MS" pitchFamily="34" charset="0"/>
              </a:rPr>
              <a:t>Early Years Foundation Stage Curriculum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24A2C-B14A-4198-AC55-249AD1F1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69" y="128031"/>
            <a:ext cx="8143875" cy="16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8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31683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Phone calls to pre-schools</a:t>
            </a:r>
          </a:p>
          <a:p>
            <a:r>
              <a:rPr lang="en-US" dirty="0"/>
              <a:t>Handover of information about your child</a:t>
            </a:r>
          </a:p>
          <a:p>
            <a:r>
              <a:rPr lang="en-US" dirty="0"/>
              <a:t>Transfer of Tapestry (online learning journal)</a:t>
            </a:r>
          </a:p>
          <a:p>
            <a:r>
              <a:rPr lang="en-US" dirty="0" smtClean="0"/>
              <a:t>Story </a:t>
            </a:r>
            <a:r>
              <a:rPr lang="en-US" dirty="0"/>
              <a:t>videos on the website.</a:t>
            </a:r>
          </a:p>
          <a:p>
            <a:r>
              <a:rPr lang="en-US" dirty="0" smtClean="0"/>
              <a:t>A Little Bit Brave activities </a:t>
            </a:r>
            <a:r>
              <a:rPr lang="en-US" dirty="0"/>
              <a:t>from home to school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Stay and Play session</a:t>
            </a:r>
          </a:p>
          <a:p>
            <a:r>
              <a:rPr lang="en-US" dirty="0" smtClean="0"/>
              <a:t>Teddy bear’s picnic</a:t>
            </a:r>
          </a:p>
          <a:p>
            <a:r>
              <a:rPr lang="en-US" dirty="0" smtClean="0"/>
              <a:t>Family Meeting </a:t>
            </a:r>
          </a:p>
          <a:p>
            <a:r>
              <a:rPr lang="en-US" dirty="0" smtClean="0"/>
              <a:t>Staggered start </a:t>
            </a:r>
          </a:p>
          <a:p>
            <a:pPr marL="109728" indent="0">
              <a:buNone/>
            </a:pPr>
            <a:r>
              <a:rPr lang="en-US" dirty="0" smtClean="0"/>
              <a:t>(4 days)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 from Pre-school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44" y="3212976"/>
            <a:ext cx="4819278" cy="32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07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2B7A-CE72-4CB1-BA28-C84AB8A50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867" y="1628800"/>
            <a:ext cx="7772400" cy="945450"/>
          </a:xfrm>
        </p:spPr>
        <p:txBody>
          <a:bodyPr/>
          <a:lstStyle/>
          <a:p>
            <a:pPr algn="ctr"/>
            <a:r>
              <a:rPr lang="en-GB" dirty="0"/>
              <a:t>Transition Events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9EADA-08D4-4B86-8A2D-5EF055AC0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74250"/>
            <a:ext cx="7772400" cy="359105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u="sng" dirty="0" smtClean="0"/>
              <a:t>Stay </a:t>
            </a:r>
            <a:r>
              <a:rPr lang="en-GB" u="sng" dirty="0"/>
              <a:t>and Play </a:t>
            </a:r>
            <a:r>
              <a:rPr lang="en-GB" u="sng" dirty="0" smtClean="0"/>
              <a:t>session  -</a:t>
            </a:r>
            <a:r>
              <a:rPr lang="en-GB" dirty="0" smtClean="0"/>
              <a:t>July 4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or July </a:t>
            </a:r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1.30-2.30pm</a:t>
            </a:r>
          </a:p>
          <a:p>
            <a:pPr algn="l"/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u="sng" dirty="0" smtClean="0"/>
              <a:t>Teddy Bear’s Picnic </a:t>
            </a:r>
            <a:r>
              <a:rPr lang="en-US" dirty="0" smtClean="0"/>
              <a:t>– 13</a:t>
            </a:r>
            <a:r>
              <a:rPr lang="en-US" baseline="30000" dirty="0" smtClean="0"/>
              <a:t>th</a:t>
            </a:r>
            <a:r>
              <a:rPr lang="en-US" dirty="0" smtClean="0"/>
              <a:t> July 11.30-1pm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dirty="0"/>
              <a:t>Family Visit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dirty="0"/>
              <a:t>Staggered start timetable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98D56-6168-4E84-A19A-81122DF76AD4}"/>
              </a:ext>
            </a:extLst>
          </p:cNvPr>
          <p:cNvSpPr txBox="1"/>
          <p:nvPr/>
        </p:nvSpPr>
        <p:spPr>
          <a:xfrm>
            <a:off x="1691680" y="630932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see your pack for which sessions you can attend.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54801D-1AD1-4662-9E0E-B1ED3B4AEE93}"/>
              </a:ext>
            </a:extLst>
          </p:cNvPr>
          <p:cNvSpPr/>
          <p:nvPr/>
        </p:nvSpPr>
        <p:spPr>
          <a:xfrm>
            <a:off x="1691680" y="6237312"/>
            <a:ext cx="6408712" cy="4413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E5B9EA-35AB-4720-BF71-3310A33E3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9349"/>
            <a:ext cx="8143875" cy="152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4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14FCA6-0869-4C86-A841-8D0D4BE5C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>
            <a:normAutofit/>
          </a:bodyPr>
          <a:lstStyle/>
          <a:p>
            <a:r>
              <a:rPr lang="en-GB" dirty="0" smtClean="0"/>
              <a:t>Miss Eaglen will be your teacher in September.</a:t>
            </a:r>
            <a:endParaRPr lang="en-GB" dirty="0"/>
          </a:p>
          <a:p>
            <a:r>
              <a:rPr lang="en-GB" dirty="0" smtClean="0"/>
              <a:t>Please ask me any </a:t>
            </a:r>
          </a:p>
          <a:p>
            <a:pPr marL="109728" indent="0">
              <a:buNone/>
            </a:pPr>
            <a:r>
              <a:rPr lang="en-GB" dirty="0" smtClean="0"/>
              <a:t>questions of say </a:t>
            </a:r>
          </a:p>
          <a:p>
            <a:pPr marL="109728" indent="0">
              <a:buNone/>
            </a:pPr>
            <a:r>
              <a:rPr lang="en-GB" dirty="0" smtClean="0"/>
              <a:t>hello today!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46F49D-C49A-4DBF-BF44-D0296BEBD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70" y="170080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dirty="0"/>
              <a:t>Meet </a:t>
            </a:r>
            <a:r>
              <a:rPr lang="en-GB" dirty="0" smtClean="0"/>
              <a:t>your teacher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2DDBC-7EDD-40AA-94FF-8E17A1C64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70" y="254787"/>
            <a:ext cx="8143875" cy="1446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140967"/>
            <a:ext cx="2664296" cy="31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7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884311"/>
          </a:xfrm>
        </p:spPr>
        <p:txBody>
          <a:bodyPr/>
          <a:lstStyle/>
          <a:p>
            <a:pPr algn="ctr"/>
            <a:r>
              <a:rPr lang="en-GB" dirty="0"/>
              <a:t>Stay and Play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80928"/>
            <a:ext cx="8206680" cy="295232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dirty="0"/>
              <a:t>Stay and play session for you and your child to become familiar with our new environment.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Small groups</a:t>
            </a:r>
            <a:r>
              <a:rPr lang="en-GB" dirty="0" smtClean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Meet your Year 6 Buddy.</a:t>
            </a:r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/>
              <a:t>Time to go inside the</a:t>
            </a:r>
          </a:p>
          <a:p>
            <a:pPr algn="l"/>
            <a:r>
              <a:rPr lang="en-GB" dirty="0"/>
              <a:t>Classroom with your child</a:t>
            </a:r>
          </a:p>
          <a:p>
            <a:pPr algn="l"/>
            <a:r>
              <a:rPr lang="en-GB" dirty="0"/>
              <a:t>and have a look around.</a:t>
            </a:r>
          </a:p>
          <a:p>
            <a:pPr algn="l"/>
            <a:endParaRPr lang="en-GB" dirty="0"/>
          </a:p>
        </p:txBody>
      </p:sp>
      <p:pic>
        <p:nvPicPr>
          <p:cNvPr id="6" name="Picture 5" descr="C:\Users\amye\Downloads\36B5371469384190AA37A6F74F85ADF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617938" cy="30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F36D73-8DCB-4EAF-B5CD-0E3BD6CBA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264386"/>
            <a:ext cx="8143875" cy="148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740" y="404664"/>
            <a:ext cx="7772400" cy="1017458"/>
          </a:xfrm>
        </p:spPr>
        <p:txBody>
          <a:bodyPr/>
          <a:lstStyle/>
          <a:p>
            <a:pPr algn="ctr"/>
            <a:r>
              <a:rPr lang="en-US" dirty="0" smtClean="0"/>
              <a:t>Teddy Bear’s Picnic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593" y="1556792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Thursday 13</a:t>
            </a:r>
            <a:r>
              <a:rPr lang="en-US" baseline="30000" dirty="0" smtClean="0"/>
              <a:t>th</a:t>
            </a:r>
            <a:r>
              <a:rPr lang="en-US" dirty="0" smtClean="0"/>
              <a:t> July -11.30 – 1pm </a:t>
            </a:r>
          </a:p>
          <a:p>
            <a:pPr algn="ctr"/>
            <a:r>
              <a:rPr lang="en-US" dirty="0" smtClean="0"/>
              <a:t>Under the Oak tree, at the top of the Rec </a:t>
            </a:r>
            <a:endParaRPr lang="en-GB" dirty="0"/>
          </a:p>
        </p:txBody>
      </p:sp>
      <p:pic>
        <p:nvPicPr>
          <p:cNvPr id="1026" name="Picture 2" descr="Teddy Bear's Picnic - Greenwich Play in the Park 2022 - 6 Apr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5398568" cy="35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1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316359"/>
          </a:xfrm>
        </p:spPr>
        <p:txBody>
          <a:bodyPr/>
          <a:lstStyle/>
          <a:p>
            <a:pPr algn="l"/>
            <a:r>
              <a:rPr lang="en-GB" dirty="0"/>
              <a:t>Family School Visit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0968"/>
            <a:ext cx="7772400" cy="20882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sz="2800" dirty="0"/>
              <a:t>An opportunity for us to meet you and your child in their new classroom and talk with you about their experiences so far.</a:t>
            </a:r>
          </a:p>
          <a:p>
            <a:pPr algn="l"/>
            <a:endParaRPr lang="en-GB" sz="2800" dirty="0"/>
          </a:p>
          <a:p>
            <a:pPr algn="l"/>
            <a:r>
              <a:rPr lang="en-GB" sz="2800" dirty="0"/>
              <a:t>Family School Visits will take place </a:t>
            </a:r>
            <a:r>
              <a:rPr lang="en-GB" sz="2800" b="1" u="sng" dirty="0"/>
              <a:t>Monday </a:t>
            </a:r>
            <a:r>
              <a:rPr lang="en-GB" sz="2800" b="1" u="sng" dirty="0" smtClean="0"/>
              <a:t>4</a:t>
            </a:r>
            <a:r>
              <a:rPr lang="en-GB" sz="2800" b="1" u="sng" baseline="30000" dirty="0" smtClean="0"/>
              <a:t>th</a:t>
            </a:r>
            <a:r>
              <a:rPr lang="en-GB" sz="2800" b="1" u="sng" dirty="0" smtClean="0"/>
              <a:t> </a:t>
            </a:r>
            <a:r>
              <a:rPr lang="en-GB" sz="2800" b="1" u="sng" dirty="0"/>
              <a:t>September, Tuesday </a:t>
            </a:r>
            <a:r>
              <a:rPr lang="en-GB" sz="2800" b="1" u="sng" dirty="0" smtClean="0"/>
              <a:t>5</a:t>
            </a:r>
            <a:r>
              <a:rPr lang="en-GB" sz="2800" b="1" u="sng" baseline="30000" dirty="0" smtClean="0"/>
              <a:t>th</a:t>
            </a:r>
            <a:r>
              <a:rPr lang="en-GB" sz="2800" b="1" u="sng" dirty="0" smtClean="0"/>
              <a:t> </a:t>
            </a:r>
            <a:r>
              <a:rPr lang="en-GB" sz="2800" b="1" u="sng" dirty="0"/>
              <a:t>September and Wednesday </a:t>
            </a:r>
            <a:r>
              <a:rPr lang="en-GB" sz="2800" b="1" u="sng" dirty="0" smtClean="0"/>
              <a:t>6</a:t>
            </a:r>
            <a:r>
              <a:rPr lang="en-GB" sz="2800" b="1" u="sng" baseline="30000" dirty="0" smtClean="0"/>
              <a:t>th</a:t>
            </a:r>
            <a:r>
              <a:rPr lang="en-GB" sz="2800" b="1" u="sng" dirty="0" smtClean="0"/>
              <a:t> </a:t>
            </a:r>
            <a:r>
              <a:rPr lang="en-GB" sz="2800" b="1" u="sng" dirty="0"/>
              <a:t>September</a:t>
            </a:r>
            <a:r>
              <a:rPr lang="en-GB" sz="2800" dirty="0"/>
              <a:t>,</a:t>
            </a:r>
          </a:p>
          <a:p>
            <a:pPr algn="l"/>
            <a:r>
              <a:rPr lang="en-GB" sz="2800" dirty="0"/>
              <a:t>between 9am and 3pm (see welcome pack for your time).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18C74-4E3F-4695-A20B-5C8A1ED72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6684"/>
            <a:ext cx="81438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68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B05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285</TotalTime>
  <Words>811</Words>
  <Application>Microsoft Office PowerPoint</Application>
  <PresentationFormat>On-screen Show 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Comic Sans MS</vt:lpstr>
      <vt:lpstr>Lucida Sans Unicode</vt:lpstr>
      <vt:lpstr>Trebuchet MS</vt:lpstr>
      <vt:lpstr>Verdana</vt:lpstr>
      <vt:lpstr>Wingdings</vt:lpstr>
      <vt:lpstr>Wingdings 2</vt:lpstr>
      <vt:lpstr>Wingdings 3</vt:lpstr>
      <vt:lpstr>Concourse</vt:lpstr>
      <vt:lpstr>PowerPoint Presentation</vt:lpstr>
      <vt:lpstr>Current structure of the  Early Years Foundation Stage</vt:lpstr>
      <vt:lpstr>Early Years Foundation Stage Curriculum</vt:lpstr>
      <vt:lpstr>Transition from Pre-school</vt:lpstr>
      <vt:lpstr>Transition Events</vt:lpstr>
      <vt:lpstr>Meet your teacher</vt:lpstr>
      <vt:lpstr>Stay and Play</vt:lpstr>
      <vt:lpstr>Teddy Bear’s Picnic</vt:lpstr>
      <vt:lpstr>Family School Visit</vt:lpstr>
      <vt:lpstr>What might you see?</vt:lpstr>
      <vt:lpstr>A Good Start</vt:lpstr>
      <vt:lpstr>PowerPoint Presentation</vt:lpstr>
      <vt:lpstr>A day in Hedgehog Class…</vt:lpstr>
      <vt:lpstr>Inside our classroom…</vt:lpstr>
      <vt:lpstr>What do I need to bring?</vt:lpstr>
      <vt:lpstr>School Uniform</vt:lpstr>
      <vt:lpstr>Snack time</vt:lpstr>
      <vt:lpstr>Lunch time</vt:lpstr>
      <vt:lpstr>Welly walks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Eaglen</dc:creator>
  <cp:lastModifiedBy>Elizabeth Rose</cp:lastModifiedBy>
  <cp:revision>32</cp:revision>
  <dcterms:created xsi:type="dcterms:W3CDTF">2020-06-07T13:25:36Z</dcterms:created>
  <dcterms:modified xsi:type="dcterms:W3CDTF">2023-06-29T12:07:37Z</dcterms:modified>
</cp:coreProperties>
</file>