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9" r:id="rId3"/>
    <p:sldId id="270" r:id="rId4"/>
    <p:sldId id="274" r:id="rId5"/>
    <p:sldId id="260" r:id="rId6"/>
    <p:sldId id="271" r:id="rId7"/>
    <p:sldId id="273" r:id="rId8"/>
    <p:sldId id="262" r:id="rId9"/>
    <p:sldId id="272" r:id="rId10"/>
    <p:sldId id="276" r:id="rId11"/>
    <p:sldId id="275" r:id="rId12"/>
    <p:sldId id="277" r:id="rId13"/>
    <p:sldId id="278" r:id="rId14"/>
    <p:sldId id="263" r:id="rId15"/>
    <p:sldId id="264" r:id="rId16"/>
    <p:sldId id="265" r:id="rId17"/>
    <p:sldId id="268" r:id="rId18"/>
  </p:sldIdLst>
  <p:sldSz cx="12192000" cy="6858000"/>
  <p:notesSz cx="6797675" cy="9926638"/>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EA926-A60C-459D-8138-717585594BF6}" v="300" dt="2022-04-21T18:19:45.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8743" autoAdjust="0"/>
  </p:normalViewPr>
  <p:slideViewPr>
    <p:cSldViewPr snapToGrid="0">
      <p:cViewPr varScale="1">
        <p:scale>
          <a:sx n="64" d="100"/>
          <a:sy n="64" d="100"/>
        </p:scale>
        <p:origin x="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9E99564-0DB0-4ED4-B02B-4AD6303C87A9}" type="datetimeFigureOut">
              <a:rPr lang="en-GB" smtClean="0"/>
              <a:t>11/10/2023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7718A61-D346-4660-92E7-69E7469C127D}" type="slidenum">
              <a:rPr lang="en-GB" smtClean="0"/>
              <a:t>‹#›</a:t>
            </a:fld>
            <a:endParaRPr lang="en-GB"/>
          </a:p>
        </p:txBody>
      </p:sp>
    </p:spTree>
    <p:extLst>
      <p:ext uri="{BB962C8B-B14F-4D97-AF65-F5344CB8AC3E}">
        <p14:creationId xmlns:p14="http://schemas.microsoft.com/office/powerpoint/2010/main" val="60958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CFA3894-7EB4-4214-918D-5C178355761C}" type="datetimeFigureOut">
              <a:rPr lang="en-GB" smtClean="0"/>
              <a:t>08/10/2023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0C2B64-006A-4BB0-A631-05768AB69E19}" type="slidenum">
              <a:rPr lang="en-GB" smtClean="0"/>
              <a:t>‹#›</a:t>
            </a:fld>
            <a:endParaRPr lang="en-GB"/>
          </a:p>
        </p:txBody>
      </p:sp>
    </p:spTree>
    <p:extLst>
      <p:ext uri="{BB962C8B-B14F-4D97-AF65-F5344CB8AC3E}">
        <p14:creationId xmlns:p14="http://schemas.microsoft.com/office/powerpoint/2010/main" val="26429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0C2B64-006A-4BB0-A631-05768AB69E19}" type="slidenum">
              <a:rPr lang="en-GB" smtClean="0"/>
              <a:t>4</a:t>
            </a:fld>
            <a:endParaRPr lang="en-GB"/>
          </a:p>
        </p:txBody>
      </p:sp>
    </p:spTree>
    <p:extLst>
      <p:ext uri="{BB962C8B-B14F-4D97-AF65-F5344CB8AC3E}">
        <p14:creationId xmlns:p14="http://schemas.microsoft.com/office/powerpoint/2010/main" val="408141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letter-sounds a week</a:t>
            </a:r>
            <a:r>
              <a:rPr lang="en-GB" baseline="0" dirty="0" smtClean="0"/>
              <a:t> and longer sessions </a:t>
            </a:r>
            <a:endParaRPr lang="en-GB" dirty="0"/>
          </a:p>
        </p:txBody>
      </p:sp>
      <p:sp>
        <p:nvSpPr>
          <p:cNvPr id="4" name="Slide Number Placeholder 3"/>
          <p:cNvSpPr>
            <a:spLocks noGrp="1"/>
          </p:cNvSpPr>
          <p:nvPr>
            <p:ph type="sldNum" sz="quarter" idx="10"/>
          </p:nvPr>
        </p:nvSpPr>
        <p:spPr/>
        <p:txBody>
          <a:bodyPr/>
          <a:lstStyle/>
          <a:p>
            <a:fld id="{010C2B64-006A-4BB0-A631-05768AB69E19}" type="slidenum">
              <a:rPr lang="en-GB" smtClean="0"/>
              <a:t>5</a:t>
            </a:fld>
            <a:endParaRPr lang="en-GB"/>
          </a:p>
        </p:txBody>
      </p:sp>
    </p:spTree>
    <p:extLst>
      <p:ext uri="{BB962C8B-B14F-4D97-AF65-F5344CB8AC3E}">
        <p14:creationId xmlns:p14="http://schemas.microsoft.com/office/powerpoint/2010/main" val="273910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0C2B64-006A-4BB0-A631-05768AB69E19}" type="slidenum">
              <a:rPr lang="en-GB" smtClean="0"/>
              <a:t>8</a:t>
            </a:fld>
            <a:endParaRPr lang="en-GB"/>
          </a:p>
        </p:txBody>
      </p:sp>
    </p:spTree>
    <p:extLst>
      <p:ext uri="{BB962C8B-B14F-4D97-AF65-F5344CB8AC3E}">
        <p14:creationId xmlns:p14="http://schemas.microsoft.com/office/powerpoint/2010/main" val="9943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0C2B64-006A-4BB0-A631-05768AB69E19}" type="slidenum">
              <a:rPr lang="en-GB" smtClean="0"/>
              <a:t>10</a:t>
            </a:fld>
            <a:endParaRPr lang="en-GB"/>
          </a:p>
        </p:txBody>
      </p:sp>
    </p:spTree>
    <p:extLst>
      <p:ext uri="{BB962C8B-B14F-4D97-AF65-F5344CB8AC3E}">
        <p14:creationId xmlns:p14="http://schemas.microsoft.com/office/powerpoint/2010/main" val="247078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0C2B64-006A-4BB0-A631-05768AB69E19}" type="slidenum">
              <a:rPr lang="en-GB" smtClean="0"/>
              <a:t>13</a:t>
            </a:fld>
            <a:endParaRPr lang="en-GB"/>
          </a:p>
        </p:txBody>
      </p:sp>
    </p:spTree>
    <p:extLst>
      <p:ext uri="{BB962C8B-B14F-4D97-AF65-F5344CB8AC3E}">
        <p14:creationId xmlns:p14="http://schemas.microsoft.com/office/powerpoint/2010/main" val="399516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Practise blending and segmenting skills at letter-sound,</a:t>
            </a:r>
            <a:r>
              <a:rPr lang="en-GB" baseline="0" dirty="0" smtClean="0"/>
              <a:t> word, sentence and text level depending on where they are in  their reading journey. </a:t>
            </a:r>
            <a:endParaRPr lang="en-GB" dirty="0"/>
          </a:p>
        </p:txBody>
      </p:sp>
      <p:sp>
        <p:nvSpPr>
          <p:cNvPr id="4" name="Slide Number Placeholder 3"/>
          <p:cNvSpPr>
            <a:spLocks noGrp="1"/>
          </p:cNvSpPr>
          <p:nvPr>
            <p:ph type="sldNum" sz="quarter" idx="10"/>
          </p:nvPr>
        </p:nvSpPr>
        <p:spPr/>
        <p:txBody>
          <a:bodyPr/>
          <a:lstStyle/>
          <a:p>
            <a:fld id="{010C2B64-006A-4BB0-A631-05768AB69E19}" type="slidenum">
              <a:rPr lang="en-GB" smtClean="0"/>
              <a:t>14</a:t>
            </a:fld>
            <a:endParaRPr lang="en-GB"/>
          </a:p>
        </p:txBody>
      </p:sp>
    </p:spTree>
    <p:extLst>
      <p:ext uri="{BB962C8B-B14F-4D97-AF65-F5344CB8AC3E}">
        <p14:creationId xmlns:p14="http://schemas.microsoft.com/office/powerpoint/2010/main" val="241135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Books being</a:t>
            </a:r>
            <a:r>
              <a:rPr lang="en-GB" baseline="0" dirty="0" smtClean="0"/>
              <a:t> sent home</a:t>
            </a:r>
          </a:p>
          <a:p>
            <a:r>
              <a:rPr lang="en-GB" baseline="0" dirty="0" smtClean="0"/>
              <a:t>Rocket phonics online e-books – link to books being read in school. </a:t>
            </a:r>
            <a:endParaRPr lang="en-GB" dirty="0"/>
          </a:p>
        </p:txBody>
      </p:sp>
      <p:sp>
        <p:nvSpPr>
          <p:cNvPr id="4" name="Slide Number Placeholder 3"/>
          <p:cNvSpPr>
            <a:spLocks noGrp="1"/>
          </p:cNvSpPr>
          <p:nvPr>
            <p:ph type="sldNum" sz="quarter" idx="10"/>
          </p:nvPr>
        </p:nvSpPr>
        <p:spPr/>
        <p:txBody>
          <a:bodyPr/>
          <a:lstStyle/>
          <a:p>
            <a:fld id="{010C2B64-006A-4BB0-A631-05768AB69E19}" type="slidenum">
              <a:rPr lang="en-GB" smtClean="0"/>
              <a:t>16</a:t>
            </a:fld>
            <a:endParaRPr lang="en-GB"/>
          </a:p>
        </p:txBody>
      </p:sp>
    </p:spTree>
    <p:extLst>
      <p:ext uri="{BB962C8B-B14F-4D97-AF65-F5344CB8AC3E}">
        <p14:creationId xmlns:p14="http://schemas.microsoft.com/office/powerpoint/2010/main" val="315718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08/10/2023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08/10/2023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X7dmuB4fN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650" y="188978"/>
            <a:ext cx="10056516" cy="3494666"/>
          </a:xfrm>
          <a:prstGeom prst="rect">
            <a:avLst/>
          </a:prstGeom>
        </p:spPr>
      </p:pic>
      <p:sp>
        <p:nvSpPr>
          <p:cNvPr id="3" name="TextBox 2"/>
          <p:cNvSpPr txBox="1"/>
          <p:nvPr/>
        </p:nvSpPr>
        <p:spPr>
          <a:xfrm>
            <a:off x="2537181" y="4722421"/>
            <a:ext cx="6973455" cy="1200329"/>
          </a:xfrm>
          <a:prstGeom prst="rect">
            <a:avLst/>
          </a:prstGeom>
          <a:noFill/>
        </p:spPr>
        <p:txBody>
          <a:bodyPr wrap="square" rtlCol="0">
            <a:spAutoFit/>
          </a:bodyPr>
          <a:lstStyle/>
          <a:p>
            <a:pPr algn="ctr"/>
            <a:r>
              <a:rPr lang="en-GB" sz="3600" dirty="0" smtClean="0"/>
              <a:t>Welcome to our </a:t>
            </a:r>
          </a:p>
          <a:p>
            <a:pPr algn="ctr"/>
            <a:r>
              <a:rPr lang="en-GB" sz="3600" dirty="0" smtClean="0"/>
              <a:t>Phonics Workshop</a:t>
            </a:r>
            <a:endParaRPr lang="en-GB" sz="3600"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1637772" y="934773"/>
            <a:ext cx="10189468" cy="2308324"/>
          </a:xfrm>
          <a:prstGeom prst="rect">
            <a:avLst/>
          </a:prstGeom>
          <a:noFill/>
        </p:spPr>
        <p:txBody>
          <a:bodyPr wrap="square" rtlCol="0">
            <a:spAutoFit/>
          </a:bodyPr>
          <a:lstStyle/>
          <a:p>
            <a:r>
              <a:rPr lang="en-GB" sz="3600" dirty="0" smtClean="0">
                <a:latin typeface="Century Gothic" panose="020B0502020202020204" pitchFamily="34" charset="0"/>
              </a:rPr>
              <a:t>We teach the children to look for the digraphs/</a:t>
            </a:r>
            <a:r>
              <a:rPr lang="en-GB" sz="3600" dirty="0" err="1" smtClean="0">
                <a:latin typeface="Century Gothic" panose="020B0502020202020204" pitchFamily="34" charset="0"/>
              </a:rPr>
              <a:t>trigraphs</a:t>
            </a:r>
            <a:r>
              <a:rPr lang="en-GB" sz="3600" dirty="0" smtClean="0">
                <a:latin typeface="Century Gothic" panose="020B0502020202020204" pitchFamily="34" charset="0"/>
              </a:rPr>
              <a:t> when reading.</a:t>
            </a:r>
            <a:endParaRPr lang="en-GB" sz="2800" dirty="0" smtClean="0">
              <a:latin typeface="Century Gothic" panose="020B0502020202020204" pitchFamily="34" charset="0"/>
            </a:endParaRPr>
          </a:p>
          <a:p>
            <a:endParaRPr lang="en-GB" sz="3600" dirty="0" smtClean="0"/>
          </a:p>
          <a:p>
            <a:endParaRPr lang="en-GB" sz="3600" dirty="0"/>
          </a:p>
        </p:txBody>
      </p:sp>
      <p:pic>
        <p:nvPicPr>
          <p:cNvPr id="4" name="Picture 3"/>
          <p:cNvPicPr>
            <a:picLocks noChangeAspect="1"/>
          </p:cNvPicPr>
          <p:nvPr/>
        </p:nvPicPr>
        <p:blipFill>
          <a:blip r:embed="rId3"/>
          <a:stretch>
            <a:fillRect/>
          </a:stretch>
        </p:blipFill>
        <p:spPr>
          <a:xfrm>
            <a:off x="0" y="0"/>
            <a:ext cx="1381125" cy="2514600"/>
          </a:xfrm>
          <a:prstGeom prst="rect">
            <a:avLst/>
          </a:prstGeom>
        </p:spPr>
      </p:pic>
      <p:sp>
        <p:nvSpPr>
          <p:cNvPr id="2" name="Rectangle 1"/>
          <p:cNvSpPr/>
          <p:nvPr/>
        </p:nvSpPr>
        <p:spPr>
          <a:xfrm>
            <a:off x="890562" y="3243097"/>
            <a:ext cx="10157189" cy="1785104"/>
          </a:xfrm>
          <a:prstGeom prst="rect">
            <a:avLst/>
          </a:prstGeom>
        </p:spPr>
        <p:txBody>
          <a:bodyPr wrap="square">
            <a:spAutoFit/>
          </a:bodyPr>
          <a:lstStyle/>
          <a:p>
            <a:r>
              <a:rPr lang="en-GB" sz="11000" dirty="0">
                <a:solidFill>
                  <a:schemeClr val="hlink"/>
                </a:solidFill>
                <a:latin typeface="Century Gothic" panose="020B0502020202020204" pitchFamily="34" charset="0"/>
              </a:rPr>
              <a:t> </a:t>
            </a:r>
            <a:r>
              <a:rPr lang="en-GB" sz="11000" dirty="0" smtClean="0">
                <a:solidFill>
                  <a:schemeClr val="hlink"/>
                </a:solidFill>
                <a:latin typeface="Century Gothic" panose="020B0502020202020204" pitchFamily="34" charset="0"/>
              </a:rPr>
              <a:t>sheep    card</a:t>
            </a:r>
            <a:endParaRPr lang="en-GB" sz="11000" dirty="0">
              <a:latin typeface="Century Gothic" panose="020B0502020202020204" pitchFamily="34" charset="0"/>
            </a:endParaRPr>
          </a:p>
        </p:txBody>
      </p:sp>
      <p:cxnSp>
        <p:nvCxnSpPr>
          <p:cNvPr id="8" name="Straight Connector 7"/>
          <p:cNvCxnSpPr/>
          <p:nvPr/>
        </p:nvCxnSpPr>
        <p:spPr>
          <a:xfrm>
            <a:off x="7180289" y="4865806"/>
            <a:ext cx="689547" cy="5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388840" y="4856310"/>
            <a:ext cx="821960" cy="5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84630" y="4865806"/>
            <a:ext cx="863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23082" y="5028201"/>
            <a:ext cx="13641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91921" y="5028201"/>
            <a:ext cx="5846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81125" y="5028201"/>
            <a:ext cx="11372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670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381125" cy="2514600"/>
          </a:xfrm>
          <a:prstGeom prst="rect">
            <a:avLst/>
          </a:prstGeom>
        </p:spPr>
      </p:pic>
      <p:pic>
        <p:nvPicPr>
          <p:cNvPr id="5" name="Picture 4"/>
          <p:cNvPicPr>
            <a:picLocks noChangeAspect="1"/>
          </p:cNvPicPr>
          <p:nvPr/>
        </p:nvPicPr>
        <p:blipFill>
          <a:blip r:embed="rId3"/>
          <a:stretch>
            <a:fillRect/>
          </a:stretch>
        </p:blipFill>
        <p:spPr>
          <a:xfrm>
            <a:off x="1381125" y="220246"/>
            <a:ext cx="8799524" cy="6255504"/>
          </a:xfrm>
          <a:prstGeom prst="rect">
            <a:avLst/>
          </a:prstGeom>
        </p:spPr>
      </p:pic>
    </p:spTree>
    <p:extLst>
      <p:ext uri="{BB962C8B-B14F-4D97-AF65-F5344CB8AC3E}">
        <p14:creationId xmlns:p14="http://schemas.microsoft.com/office/powerpoint/2010/main" val="949652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381125" cy="2514600"/>
          </a:xfrm>
          <a:prstGeom prst="rect">
            <a:avLst/>
          </a:prstGeom>
        </p:spPr>
      </p:pic>
      <p:sp>
        <p:nvSpPr>
          <p:cNvPr id="2" name="TextBox 1"/>
          <p:cNvSpPr txBox="1"/>
          <p:nvPr/>
        </p:nvSpPr>
        <p:spPr>
          <a:xfrm>
            <a:off x="1693888" y="483274"/>
            <a:ext cx="9983450" cy="5262979"/>
          </a:xfrm>
          <a:prstGeom prst="rect">
            <a:avLst/>
          </a:prstGeom>
          <a:noFill/>
        </p:spPr>
        <p:txBody>
          <a:bodyPr wrap="square" rtlCol="0">
            <a:spAutoFit/>
          </a:bodyPr>
          <a:lstStyle/>
          <a:p>
            <a:r>
              <a:rPr lang="en-GB" sz="2400" dirty="0" smtClean="0">
                <a:latin typeface="Century Gothic" panose="020B0502020202020204" pitchFamily="34" charset="0"/>
              </a:rPr>
              <a:t>We teach one sound every two days.</a:t>
            </a:r>
          </a:p>
          <a:p>
            <a:r>
              <a:rPr lang="en-GB" sz="2400" dirty="0" smtClean="0">
                <a:solidFill>
                  <a:srgbClr val="FF0000"/>
                </a:solidFill>
                <a:latin typeface="Century Gothic" panose="020B0502020202020204" pitchFamily="34" charset="0"/>
              </a:rPr>
              <a:t>Day 1 – Blending (reading)</a:t>
            </a:r>
          </a:p>
          <a:p>
            <a:r>
              <a:rPr lang="en-GB" sz="2400" dirty="0" smtClean="0">
                <a:solidFill>
                  <a:schemeClr val="accent1">
                    <a:lumMod val="75000"/>
                  </a:schemeClr>
                </a:solidFill>
                <a:latin typeface="Century Gothic" panose="020B0502020202020204" pitchFamily="34" charset="0"/>
              </a:rPr>
              <a:t>Day 2 – Segmenting (writing)</a:t>
            </a:r>
          </a:p>
          <a:p>
            <a:endParaRPr lang="en-GB" sz="2400" dirty="0" smtClean="0">
              <a:solidFill>
                <a:schemeClr val="accent1">
                  <a:lumMod val="75000"/>
                </a:schemeClr>
              </a:solidFill>
              <a:latin typeface="Century Gothic" panose="020B0502020202020204" pitchFamily="34" charset="0"/>
            </a:endParaRPr>
          </a:p>
          <a:p>
            <a:endParaRPr lang="en-GB" sz="2400" dirty="0" smtClean="0">
              <a:solidFill>
                <a:schemeClr val="accent1">
                  <a:lumMod val="75000"/>
                </a:schemeClr>
              </a:solidFill>
              <a:latin typeface="Century Gothic" panose="020B0502020202020204" pitchFamily="34" charset="0"/>
            </a:endParaRPr>
          </a:p>
          <a:p>
            <a:endParaRPr lang="en-GB" sz="2400" dirty="0" smtClean="0">
              <a:latin typeface="Century Gothic" panose="020B0502020202020204" pitchFamily="34" charset="0"/>
            </a:endParaRPr>
          </a:p>
          <a:p>
            <a:r>
              <a:rPr lang="en-GB" sz="2400" dirty="0" smtClean="0">
                <a:latin typeface="Century Gothic" panose="020B0502020202020204" pitchFamily="34" charset="0"/>
              </a:rPr>
              <a:t>Writing often takes much longer for children to develop. There are many more skills involved. </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-segmenting the word in order to spell it</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-find the correct grapheme to represent the sound (</a:t>
            </a:r>
            <a:r>
              <a:rPr lang="en-GB" sz="2400" dirty="0" err="1" smtClean="0">
                <a:solidFill>
                  <a:srgbClr val="7030A0"/>
                </a:solidFill>
                <a:latin typeface="Century Gothic" panose="020B0502020202020204" pitchFamily="34" charset="0"/>
              </a:rPr>
              <a:t>igh</a:t>
            </a:r>
            <a:r>
              <a:rPr lang="en-GB" sz="2400" dirty="0" smtClean="0">
                <a:latin typeface="Century Gothic" panose="020B0502020202020204" pitchFamily="34" charset="0"/>
              </a:rPr>
              <a:t>, </a:t>
            </a:r>
            <a:r>
              <a:rPr lang="en-GB" sz="2400" dirty="0" err="1" smtClean="0">
                <a:solidFill>
                  <a:schemeClr val="accent6">
                    <a:lumMod val="50000"/>
                  </a:schemeClr>
                </a:solidFill>
                <a:latin typeface="Century Gothic" panose="020B0502020202020204" pitchFamily="34" charset="0"/>
              </a:rPr>
              <a:t>i</a:t>
            </a:r>
            <a:r>
              <a:rPr lang="en-GB" sz="2400" dirty="0" smtClean="0">
                <a:latin typeface="Century Gothic" panose="020B0502020202020204" pitchFamily="34" charset="0"/>
              </a:rPr>
              <a:t>, </a:t>
            </a:r>
            <a:r>
              <a:rPr lang="en-GB" sz="2400" dirty="0" err="1" smtClean="0">
                <a:solidFill>
                  <a:srgbClr val="C00000"/>
                </a:solidFill>
                <a:latin typeface="Century Gothic" panose="020B0502020202020204" pitchFamily="34" charset="0"/>
              </a:rPr>
              <a:t>ie</a:t>
            </a:r>
            <a:r>
              <a:rPr lang="en-GB" sz="2400" dirty="0" smtClean="0">
                <a:latin typeface="Century Gothic" panose="020B0502020202020204" pitchFamily="34" charset="0"/>
              </a:rPr>
              <a:t>, </a:t>
            </a:r>
            <a:r>
              <a:rPr lang="en-GB" sz="2400" dirty="0" err="1" smtClean="0">
                <a:solidFill>
                  <a:srgbClr val="00B0F0"/>
                </a:solidFill>
                <a:latin typeface="Century Gothic" panose="020B0502020202020204" pitchFamily="34" charset="0"/>
              </a:rPr>
              <a:t>i</a:t>
            </a:r>
            <a:r>
              <a:rPr lang="en-GB" sz="2400" dirty="0" smtClean="0">
                <a:solidFill>
                  <a:srgbClr val="00B0F0"/>
                </a:solidFill>
                <a:latin typeface="Century Gothic" panose="020B0502020202020204" pitchFamily="34" charset="0"/>
              </a:rPr>
              <a:t>-e</a:t>
            </a:r>
            <a:r>
              <a:rPr lang="en-GB" sz="2400" dirty="0" smtClean="0">
                <a:latin typeface="Century Gothic" panose="020B0502020202020204" pitchFamily="34" charset="0"/>
              </a:rPr>
              <a:t>)</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-hold the pencil and form the letters</a:t>
            </a:r>
            <a:endParaRPr lang="en-GB" dirty="0"/>
          </a:p>
        </p:txBody>
      </p:sp>
    </p:spTree>
    <p:extLst>
      <p:ext uri="{BB962C8B-B14F-4D97-AF65-F5344CB8AC3E}">
        <p14:creationId xmlns:p14="http://schemas.microsoft.com/office/powerpoint/2010/main" val="4051626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3571503" y="0"/>
            <a:ext cx="10189468" cy="1754326"/>
          </a:xfrm>
          <a:prstGeom prst="rect">
            <a:avLst/>
          </a:prstGeom>
          <a:noFill/>
        </p:spPr>
        <p:txBody>
          <a:bodyPr wrap="square" rtlCol="0">
            <a:spAutoFit/>
          </a:bodyPr>
          <a:lstStyle/>
          <a:p>
            <a:r>
              <a:rPr lang="en-GB" sz="3600" u="sng" dirty="0" smtClean="0">
                <a:latin typeface="Century Gothic" panose="020B0502020202020204" pitchFamily="34" charset="0"/>
              </a:rPr>
              <a:t>A Rocket Phonics lesson</a:t>
            </a:r>
            <a:endParaRPr lang="en-GB" sz="2800" u="sng" dirty="0" smtClean="0">
              <a:latin typeface="Century Gothic" panose="020B0502020202020204" pitchFamily="34" charset="0"/>
            </a:endParaRPr>
          </a:p>
          <a:p>
            <a:endParaRPr lang="en-GB" sz="3600" dirty="0" smtClean="0"/>
          </a:p>
          <a:p>
            <a:endParaRPr lang="en-GB" sz="3600" dirty="0"/>
          </a:p>
        </p:txBody>
      </p:sp>
      <p:pic>
        <p:nvPicPr>
          <p:cNvPr id="4" name="Picture 3"/>
          <p:cNvPicPr>
            <a:picLocks noChangeAspect="1"/>
          </p:cNvPicPr>
          <p:nvPr/>
        </p:nvPicPr>
        <p:blipFill>
          <a:blip r:embed="rId3"/>
          <a:stretch>
            <a:fillRect/>
          </a:stretch>
        </p:blipFill>
        <p:spPr>
          <a:xfrm>
            <a:off x="0" y="0"/>
            <a:ext cx="1381125" cy="2514600"/>
          </a:xfrm>
          <a:prstGeom prst="rect">
            <a:avLst/>
          </a:prstGeom>
        </p:spPr>
      </p:pic>
      <p:sp>
        <p:nvSpPr>
          <p:cNvPr id="2" name="Rectangle 1"/>
          <p:cNvSpPr/>
          <p:nvPr/>
        </p:nvSpPr>
        <p:spPr>
          <a:xfrm>
            <a:off x="890562" y="3243097"/>
            <a:ext cx="10157189" cy="1785104"/>
          </a:xfrm>
          <a:prstGeom prst="rect">
            <a:avLst/>
          </a:prstGeom>
        </p:spPr>
        <p:txBody>
          <a:bodyPr wrap="square">
            <a:spAutoFit/>
          </a:bodyPr>
          <a:lstStyle/>
          <a:p>
            <a:r>
              <a:rPr lang="en-GB" sz="11000" dirty="0">
                <a:solidFill>
                  <a:schemeClr val="hlink"/>
                </a:solidFill>
                <a:latin typeface="Century Gothic" panose="020B0502020202020204" pitchFamily="34" charset="0"/>
              </a:rPr>
              <a:t> </a:t>
            </a:r>
            <a:endParaRPr lang="en-GB" sz="11000" dirty="0">
              <a:latin typeface="Century Gothic" panose="020B0502020202020204" pitchFamily="34" charset="0"/>
            </a:endParaRPr>
          </a:p>
        </p:txBody>
      </p:sp>
      <p:pic>
        <p:nvPicPr>
          <p:cNvPr id="14" name="Picture 13"/>
          <p:cNvPicPr>
            <a:picLocks noChangeAspect="1"/>
          </p:cNvPicPr>
          <p:nvPr/>
        </p:nvPicPr>
        <p:blipFill>
          <a:blip r:embed="rId4"/>
          <a:stretch>
            <a:fillRect/>
          </a:stretch>
        </p:blipFill>
        <p:spPr>
          <a:xfrm>
            <a:off x="2934753" y="682052"/>
            <a:ext cx="6389129" cy="6186299"/>
          </a:xfrm>
          <a:prstGeom prst="rect">
            <a:avLst/>
          </a:prstGeom>
        </p:spPr>
      </p:pic>
    </p:spTree>
    <p:extLst>
      <p:ext uri="{BB962C8B-B14F-4D97-AF65-F5344CB8AC3E}">
        <p14:creationId xmlns:p14="http://schemas.microsoft.com/office/powerpoint/2010/main" val="4144166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0936" y="630621"/>
            <a:ext cx="11091280" cy="5780157"/>
          </a:xfrm>
          <a:prstGeom prst="rect">
            <a:avLst/>
          </a:prstGeom>
        </p:spPr>
      </p:pic>
      <p:sp>
        <p:nvSpPr>
          <p:cNvPr id="5" name="TextBox 4"/>
          <p:cNvSpPr txBox="1"/>
          <p:nvPr/>
        </p:nvSpPr>
        <p:spPr>
          <a:xfrm>
            <a:off x="299714" y="525552"/>
            <a:ext cx="2470815" cy="553998"/>
          </a:xfrm>
          <a:prstGeom prst="rect">
            <a:avLst/>
          </a:prstGeom>
          <a:noFill/>
        </p:spPr>
        <p:txBody>
          <a:bodyPr wrap="square" rtlCol="0">
            <a:spAutoFit/>
          </a:bodyPr>
          <a:lstStyle/>
          <a:p>
            <a:r>
              <a:rPr lang="en-GB" sz="3000" b="1" u="sng" dirty="0" smtClean="0"/>
              <a:t>Workbooks</a:t>
            </a:r>
            <a:endParaRPr lang="en-GB" sz="3000" b="1" u="sng" dirty="0"/>
          </a:p>
        </p:txBody>
      </p:sp>
    </p:spTree>
    <p:extLst>
      <p:ext uri="{BB962C8B-B14F-4D97-AF65-F5344CB8AC3E}">
        <p14:creationId xmlns:p14="http://schemas.microsoft.com/office/powerpoint/2010/main" val="1758294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Timeline&#10;&#10;Description automatically generated">
            <a:extLst>
              <a:ext uri="{FF2B5EF4-FFF2-40B4-BE49-F238E27FC236}">
                <a16:creationId xmlns:a16="http://schemas.microsoft.com/office/drawing/2014/main" xmlns="" id="{C42D21D3-5DD5-38F8-E740-0401DDBDA012}"/>
              </a:ext>
            </a:extLst>
          </p:cNvPr>
          <p:cNvPicPr>
            <a:picLocks noChangeAspect="1"/>
          </p:cNvPicPr>
          <p:nvPr/>
        </p:nvPicPr>
        <p:blipFill>
          <a:blip r:embed="rId2"/>
          <a:stretch>
            <a:fillRect/>
          </a:stretch>
        </p:blipFill>
        <p:spPr>
          <a:xfrm>
            <a:off x="267419" y="83232"/>
            <a:ext cx="9069237" cy="6648403"/>
          </a:xfrm>
          <a:prstGeom prst="rect">
            <a:avLst/>
          </a:prstGeom>
        </p:spPr>
      </p:pic>
    </p:spTree>
    <p:extLst>
      <p:ext uri="{BB962C8B-B14F-4D97-AF65-F5344CB8AC3E}">
        <p14:creationId xmlns:p14="http://schemas.microsoft.com/office/powerpoint/2010/main" val="1930080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09903" y="220717"/>
            <a:ext cx="10478814" cy="3093154"/>
          </a:xfrm>
          <a:prstGeom prst="rect">
            <a:avLst/>
          </a:prstGeom>
          <a:noFill/>
        </p:spPr>
        <p:txBody>
          <a:bodyPr wrap="square" rtlCol="0">
            <a:spAutoFit/>
          </a:bodyPr>
          <a:lstStyle/>
          <a:p>
            <a:r>
              <a:rPr lang="en-GB" sz="4500" u="sng" dirty="0" smtClean="0"/>
              <a:t>How can I support my child?</a:t>
            </a:r>
          </a:p>
          <a:p>
            <a:endParaRPr lang="en-GB" sz="3000" dirty="0"/>
          </a:p>
          <a:p>
            <a:r>
              <a:rPr lang="en-GB" sz="3000" dirty="0" smtClean="0"/>
              <a:t>*A phonics reader book will be sent </a:t>
            </a:r>
            <a:r>
              <a:rPr lang="en-GB" sz="3000" dirty="0" smtClean="0"/>
              <a:t>home</a:t>
            </a:r>
            <a:endParaRPr lang="en-GB" sz="3000" dirty="0" smtClean="0"/>
          </a:p>
          <a:p>
            <a:endParaRPr lang="en-GB" sz="3000" dirty="0"/>
          </a:p>
          <a:p>
            <a:r>
              <a:rPr lang="en-GB" sz="3000" dirty="0" smtClean="0"/>
              <a:t>*Rocket phonics online e-books will be available with comprehension quizzes and questions</a:t>
            </a:r>
            <a:endParaRPr lang="en-GB" sz="3000" dirty="0"/>
          </a:p>
        </p:txBody>
      </p:sp>
      <p:pic>
        <p:nvPicPr>
          <p:cNvPr id="3" name="Picture 2"/>
          <p:cNvPicPr>
            <a:picLocks noChangeAspect="1"/>
          </p:cNvPicPr>
          <p:nvPr/>
        </p:nvPicPr>
        <p:blipFill>
          <a:blip r:embed="rId3"/>
          <a:stretch>
            <a:fillRect/>
          </a:stretch>
        </p:blipFill>
        <p:spPr>
          <a:xfrm>
            <a:off x="325820" y="4190455"/>
            <a:ext cx="6678503" cy="2315017"/>
          </a:xfrm>
          <a:prstGeom prst="rect">
            <a:avLst/>
          </a:prstGeom>
        </p:spPr>
      </p:pic>
      <p:pic>
        <p:nvPicPr>
          <p:cNvPr id="5" name="Picture 4"/>
          <p:cNvPicPr>
            <a:picLocks noChangeAspect="1"/>
          </p:cNvPicPr>
          <p:nvPr/>
        </p:nvPicPr>
        <p:blipFill>
          <a:blip r:embed="rId4"/>
          <a:stretch>
            <a:fillRect/>
          </a:stretch>
        </p:blipFill>
        <p:spPr>
          <a:xfrm>
            <a:off x="7004323" y="3060317"/>
            <a:ext cx="5187677" cy="3238838"/>
          </a:xfrm>
          <a:prstGeom prst="rect">
            <a:avLst/>
          </a:prstGeom>
        </p:spPr>
      </p:pic>
    </p:spTree>
    <p:extLst>
      <p:ext uri="{BB962C8B-B14F-4D97-AF65-F5344CB8AC3E}">
        <p14:creationId xmlns:p14="http://schemas.microsoft.com/office/powerpoint/2010/main" val="1901581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24655" y="599607"/>
            <a:ext cx="12201993" cy="5509200"/>
          </a:xfrm>
          <a:prstGeom prst="rect">
            <a:avLst/>
          </a:prstGeom>
          <a:solidFill>
            <a:schemeClr val="bg2"/>
          </a:solidFill>
        </p:spPr>
        <p:txBody>
          <a:bodyPr wrap="square" rtlCol="0">
            <a:spAutoFit/>
          </a:bodyPr>
          <a:lstStyle/>
          <a:p>
            <a:r>
              <a:rPr lang="en-GB" sz="4400" u="sng" dirty="0" smtClean="0"/>
              <a:t>Differentiation</a:t>
            </a:r>
          </a:p>
          <a:p>
            <a:endParaRPr lang="en-GB" sz="4400" dirty="0"/>
          </a:p>
          <a:p>
            <a:pPr marL="571500" indent="-571500">
              <a:buFont typeface="Arial" panose="020B0604020202020204" pitchFamily="34" charset="0"/>
              <a:buChar char="•"/>
            </a:pPr>
            <a:r>
              <a:rPr lang="en-GB" sz="4400" dirty="0" smtClean="0"/>
              <a:t>Each sound can be approached at a different level: letter-sound, word, sentence, text.</a:t>
            </a:r>
          </a:p>
          <a:p>
            <a:pPr marL="571500" indent="-571500">
              <a:buFont typeface="Arial" panose="020B0604020202020204" pitchFamily="34" charset="0"/>
              <a:buChar char="•"/>
            </a:pPr>
            <a:r>
              <a:rPr lang="en-GB" sz="4400" dirty="0" smtClean="0"/>
              <a:t>Challenge in booklets.</a:t>
            </a:r>
          </a:p>
          <a:p>
            <a:pPr marL="571500" indent="-571500">
              <a:buFont typeface="Arial" panose="020B0604020202020204" pitchFamily="34" charset="0"/>
              <a:buChar char="•"/>
            </a:pPr>
            <a:r>
              <a:rPr lang="en-GB" sz="4400" dirty="0" smtClean="0"/>
              <a:t>Personalised learning.</a:t>
            </a:r>
          </a:p>
          <a:p>
            <a:pPr marL="571500" indent="-571500">
              <a:buFont typeface="Arial" panose="020B0604020202020204" pitchFamily="34" charset="0"/>
              <a:buChar char="•"/>
            </a:pPr>
            <a:r>
              <a:rPr lang="en-GB" sz="4400" dirty="0" smtClean="0"/>
              <a:t>Rocket Phonics encourages early exposure to sounds.</a:t>
            </a:r>
            <a:endParaRPr lang="en-GB" sz="4400" dirty="0"/>
          </a:p>
        </p:txBody>
      </p:sp>
    </p:spTree>
    <p:extLst>
      <p:ext uri="{BB962C8B-B14F-4D97-AF65-F5344CB8AC3E}">
        <p14:creationId xmlns:p14="http://schemas.microsoft.com/office/powerpoint/2010/main" val="3917097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2447240" y="165411"/>
            <a:ext cx="6973455" cy="646331"/>
          </a:xfrm>
          <a:prstGeom prst="rect">
            <a:avLst/>
          </a:prstGeom>
          <a:noFill/>
        </p:spPr>
        <p:txBody>
          <a:bodyPr wrap="square" rtlCol="0">
            <a:spAutoFit/>
          </a:bodyPr>
          <a:lstStyle/>
          <a:p>
            <a:pPr algn="ctr"/>
            <a:r>
              <a:rPr lang="en-GB" sz="3600" u="sng" dirty="0" smtClean="0"/>
              <a:t>Why is reading so important?</a:t>
            </a:r>
            <a:endParaRPr lang="en-GB" sz="3600" u="sng" dirty="0"/>
          </a:p>
        </p:txBody>
      </p:sp>
      <p:pic>
        <p:nvPicPr>
          <p:cNvPr id="4" name="Picture 3"/>
          <p:cNvPicPr>
            <a:picLocks noChangeAspect="1"/>
          </p:cNvPicPr>
          <p:nvPr/>
        </p:nvPicPr>
        <p:blipFill>
          <a:blip r:embed="rId2"/>
          <a:stretch>
            <a:fillRect/>
          </a:stretch>
        </p:blipFill>
        <p:spPr>
          <a:xfrm>
            <a:off x="0" y="0"/>
            <a:ext cx="1381125" cy="2514600"/>
          </a:xfrm>
          <a:prstGeom prst="rect">
            <a:avLst/>
          </a:prstGeom>
        </p:spPr>
      </p:pic>
      <p:pic>
        <p:nvPicPr>
          <p:cNvPr id="6" name="Picture 5"/>
          <p:cNvPicPr>
            <a:picLocks noChangeAspect="1"/>
          </p:cNvPicPr>
          <p:nvPr/>
        </p:nvPicPr>
        <p:blipFill>
          <a:blip r:embed="rId3"/>
          <a:stretch>
            <a:fillRect/>
          </a:stretch>
        </p:blipFill>
        <p:spPr>
          <a:xfrm>
            <a:off x="323567" y="2882371"/>
            <a:ext cx="3560713" cy="1629668"/>
          </a:xfrm>
          <a:prstGeom prst="rect">
            <a:avLst/>
          </a:prstGeom>
        </p:spPr>
      </p:pic>
      <p:pic>
        <p:nvPicPr>
          <p:cNvPr id="7" name="Picture 6"/>
          <p:cNvPicPr>
            <a:picLocks noChangeAspect="1"/>
          </p:cNvPicPr>
          <p:nvPr/>
        </p:nvPicPr>
        <p:blipFill>
          <a:blip r:embed="rId4"/>
          <a:stretch>
            <a:fillRect/>
          </a:stretch>
        </p:blipFill>
        <p:spPr>
          <a:xfrm>
            <a:off x="4254682" y="2882371"/>
            <a:ext cx="3598411" cy="1635641"/>
          </a:xfrm>
          <a:prstGeom prst="rect">
            <a:avLst/>
          </a:prstGeom>
        </p:spPr>
      </p:pic>
      <p:pic>
        <p:nvPicPr>
          <p:cNvPr id="8" name="Picture 7"/>
          <p:cNvPicPr>
            <a:picLocks noChangeAspect="1"/>
          </p:cNvPicPr>
          <p:nvPr/>
        </p:nvPicPr>
        <p:blipFill>
          <a:blip r:embed="rId5"/>
          <a:stretch>
            <a:fillRect/>
          </a:stretch>
        </p:blipFill>
        <p:spPr>
          <a:xfrm>
            <a:off x="8223495" y="2882371"/>
            <a:ext cx="3573764" cy="1635641"/>
          </a:xfrm>
          <a:prstGeom prst="rect">
            <a:avLst/>
          </a:prstGeom>
        </p:spPr>
      </p:pic>
      <p:sp>
        <p:nvSpPr>
          <p:cNvPr id="9" name="Rectangle 8"/>
          <p:cNvSpPr/>
          <p:nvPr/>
        </p:nvSpPr>
        <p:spPr>
          <a:xfrm>
            <a:off x="1828801" y="1078841"/>
            <a:ext cx="9803566" cy="1246495"/>
          </a:xfrm>
          <a:prstGeom prst="rect">
            <a:avLst/>
          </a:prstGeom>
        </p:spPr>
        <p:txBody>
          <a:bodyPr wrap="square">
            <a:spAutoFit/>
          </a:bodyPr>
          <a:lstStyle/>
          <a:p>
            <a:pPr algn="ctr"/>
            <a:r>
              <a:rPr lang="en-GB" sz="2500" dirty="0" smtClean="0">
                <a:solidFill>
                  <a:srgbClr val="333333"/>
                </a:solidFill>
                <a:latin typeface="Century Gothic" panose="020B0502020202020204" pitchFamily="34" charset="0"/>
              </a:rPr>
              <a:t>Children who </a:t>
            </a:r>
            <a:r>
              <a:rPr lang="en-GB" sz="2500" dirty="0">
                <a:solidFill>
                  <a:srgbClr val="333333"/>
                </a:solidFill>
                <a:latin typeface="Century Gothic" panose="020B0502020202020204" pitchFamily="34" charset="0"/>
              </a:rPr>
              <a:t>are read </a:t>
            </a:r>
            <a:r>
              <a:rPr lang="en-GB" sz="2500" dirty="0" smtClean="0">
                <a:solidFill>
                  <a:srgbClr val="333333"/>
                </a:solidFill>
                <a:latin typeface="Century Gothic" panose="020B0502020202020204" pitchFamily="34" charset="0"/>
              </a:rPr>
              <a:t>one </a:t>
            </a:r>
            <a:r>
              <a:rPr lang="en-GB" sz="2500" dirty="0">
                <a:solidFill>
                  <a:srgbClr val="333333"/>
                </a:solidFill>
                <a:latin typeface="Century Gothic" panose="020B0502020202020204" pitchFamily="34" charset="0"/>
              </a:rPr>
              <a:t>book a day will hear about 290,000 more words by age 5 than those who don't regularly read books with a parent or </a:t>
            </a:r>
            <a:r>
              <a:rPr lang="en-GB" sz="2500" dirty="0" smtClean="0">
                <a:solidFill>
                  <a:srgbClr val="333333"/>
                </a:solidFill>
                <a:latin typeface="Century Gothic" panose="020B0502020202020204" pitchFamily="34" charset="0"/>
              </a:rPr>
              <a:t>caregiver.</a:t>
            </a:r>
            <a:endParaRPr lang="en-GB" sz="2500" dirty="0">
              <a:latin typeface="Century Gothic" panose="020B0502020202020204" pitchFamily="34" charset="0"/>
            </a:endParaRPr>
          </a:p>
        </p:txBody>
      </p:sp>
    </p:spTree>
    <p:extLst>
      <p:ext uri="{BB962C8B-B14F-4D97-AF65-F5344CB8AC3E}">
        <p14:creationId xmlns:p14="http://schemas.microsoft.com/office/powerpoint/2010/main" val="20518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1682742" y="380137"/>
            <a:ext cx="10189468" cy="6740307"/>
          </a:xfrm>
          <a:prstGeom prst="rect">
            <a:avLst/>
          </a:prstGeom>
          <a:noFill/>
        </p:spPr>
        <p:txBody>
          <a:bodyPr wrap="square" rtlCol="0">
            <a:spAutoFit/>
          </a:bodyPr>
          <a:lstStyle/>
          <a:p>
            <a:r>
              <a:rPr lang="en-GB" sz="3600" u="sng" dirty="0" smtClean="0">
                <a:latin typeface="Century Gothic" panose="020B0502020202020204" pitchFamily="34" charset="0"/>
              </a:rPr>
              <a:t>Before a child can read a book they need to be aware that</a:t>
            </a:r>
            <a:r>
              <a:rPr lang="en-GB" sz="3600" dirty="0" smtClean="0">
                <a:latin typeface="Century Gothic" panose="020B0502020202020204" pitchFamily="34" charset="0"/>
              </a:rPr>
              <a:t>:</a:t>
            </a:r>
          </a:p>
          <a:p>
            <a:endParaRPr lang="en-GB" sz="3600" dirty="0" smtClean="0">
              <a:latin typeface="Century Gothic" panose="020B0502020202020204" pitchFamily="34" charset="0"/>
            </a:endParaRPr>
          </a:p>
          <a:p>
            <a:r>
              <a:rPr lang="en-GB" sz="2800" dirty="0" smtClean="0">
                <a:latin typeface="Century Gothic" panose="020B0502020202020204" pitchFamily="34" charset="0"/>
              </a:rPr>
              <a:t>-Print has meaning</a:t>
            </a:r>
          </a:p>
          <a:p>
            <a:endParaRPr lang="en-GB" sz="2800" dirty="0" smtClean="0">
              <a:latin typeface="Century Gothic" panose="020B0502020202020204" pitchFamily="34" charset="0"/>
            </a:endParaRPr>
          </a:p>
          <a:p>
            <a:r>
              <a:rPr lang="en-GB" sz="2800" dirty="0" smtClean="0">
                <a:latin typeface="Century Gothic" panose="020B0502020202020204" pitchFamily="34" charset="0"/>
              </a:rPr>
              <a:t>-Print can have different purposes</a:t>
            </a:r>
          </a:p>
          <a:p>
            <a:endParaRPr lang="en-GB" sz="2800" dirty="0" smtClean="0">
              <a:latin typeface="Century Gothic" panose="020B0502020202020204" pitchFamily="34" charset="0"/>
            </a:endParaRPr>
          </a:p>
          <a:p>
            <a:r>
              <a:rPr lang="en-GB" sz="2800" dirty="0" smtClean="0">
                <a:latin typeface="Century Gothic" panose="020B0502020202020204" pitchFamily="34" charset="0"/>
              </a:rPr>
              <a:t>-We read English texts from left to right</a:t>
            </a:r>
          </a:p>
          <a:p>
            <a:endParaRPr lang="en-GB" sz="2800" dirty="0" smtClean="0">
              <a:latin typeface="Century Gothic" panose="020B0502020202020204" pitchFamily="34" charset="0"/>
            </a:endParaRPr>
          </a:p>
          <a:p>
            <a:r>
              <a:rPr lang="en-GB" sz="2800" dirty="0" smtClean="0">
                <a:latin typeface="Century Gothic" panose="020B0502020202020204" pitchFamily="34" charset="0"/>
              </a:rPr>
              <a:t>-Page sequencing</a:t>
            </a:r>
          </a:p>
          <a:p>
            <a:endParaRPr lang="en-GB" sz="2800" dirty="0" smtClean="0">
              <a:latin typeface="Century Gothic" panose="020B0502020202020204" pitchFamily="34" charset="0"/>
            </a:endParaRPr>
          </a:p>
          <a:p>
            <a:r>
              <a:rPr lang="en-GB" sz="2800" dirty="0" smtClean="0">
                <a:latin typeface="Century Gothic" panose="020B0502020202020204" pitchFamily="34" charset="0"/>
              </a:rPr>
              <a:t>-The names of different parts of the book</a:t>
            </a:r>
          </a:p>
          <a:p>
            <a:endParaRPr lang="en-GB" sz="3600" dirty="0" smtClean="0"/>
          </a:p>
          <a:p>
            <a:endParaRPr lang="en-GB" sz="3600" dirty="0"/>
          </a:p>
        </p:txBody>
      </p:sp>
      <p:pic>
        <p:nvPicPr>
          <p:cNvPr id="4" name="Picture 3"/>
          <p:cNvPicPr>
            <a:picLocks noChangeAspect="1"/>
          </p:cNvPicPr>
          <p:nvPr/>
        </p:nvPicPr>
        <p:blipFill>
          <a:blip r:embed="rId2"/>
          <a:stretch>
            <a:fillRect/>
          </a:stretch>
        </p:blipFill>
        <p:spPr>
          <a:xfrm>
            <a:off x="0" y="0"/>
            <a:ext cx="1381125" cy="2514600"/>
          </a:xfrm>
          <a:prstGeom prst="rect">
            <a:avLst/>
          </a:prstGeom>
        </p:spPr>
      </p:pic>
    </p:spTree>
    <p:extLst>
      <p:ext uri="{BB962C8B-B14F-4D97-AF65-F5344CB8AC3E}">
        <p14:creationId xmlns:p14="http://schemas.microsoft.com/office/powerpoint/2010/main" val="1038863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1682742" y="380137"/>
            <a:ext cx="10189468" cy="4031873"/>
          </a:xfrm>
          <a:prstGeom prst="rect">
            <a:avLst/>
          </a:prstGeom>
          <a:noFill/>
        </p:spPr>
        <p:txBody>
          <a:bodyPr wrap="square" rtlCol="0">
            <a:spAutoFit/>
          </a:bodyPr>
          <a:lstStyle/>
          <a:p>
            <a:r>
              <a:rPr lang="en-GB" sz="3600" u="sng" dirty="0" smtClean="0">
                <a:latin typeface="Century Gothic" panose="020B0502020202020204" pitchFamily="34" charset="0"/>
              </a:rPr>
              <a:t>Phonological awareness:</a:t>
            </a:r>
          </a:p>
          <a:p>
            <a:endParaRPr lang="en-GB" sz="3600" dirty="0" smtClean="0">
              <a:latin typeface="Century Gothic" panose="020B0502020202020204" pitchFamily="34" charset="0"/>
            </a:endParaRPr>
          </a:p>
          <a:p>
            <a:r>
              <a:rPr lang="en-GB" sz="2800" dirty="0" smtClean="0">
                <a:latin typeface="Century Gothic" panose="020B0502020202020204" pitchFamily="34" charset="0"/>
              </a:rPr>
              <a:t>The next step is to develop word reading skills. Children learn to read individual letters by saying the sounds for them and then blending the sounds into words so they can read short words. </a:t>
            </a:r>
          </a:p>
          <a:p>
            <a:endParaRPr lang="en-GB" sz="3600" dirty="0" smtClean="0"/>
          </a:p>
          <a:p>
            <a:endParaRPr lang="en-GB" sz="3600" dirty="0"/>
          </a:p>
        </p:txBody>
      </p:sp>
      <p:pic>
        <p:nvPicPr>
          <p:cNvPr id="4" name="Picture 3"/>
          <p:cNvPicPr>
            <a:picLocks noChangeAspect="1"/>
          </p:cNvPicPr>
          <p:nvPr/>
        </p:nvPicPr>
        <p:blipFill>
          <a:blip r:embed="rId3"/>
          <a:stretch>
            <a:fillRect/>
          </a:stretch>
        </p:blipFill>
        <p:spPr>
          <a:xfrm>
            <a:off x="0" y="0"/>
            <a:ext cx="1381125" cy="2514600"/>
          </a:xfrm>
          <a:prstGeom prst="rect">
            <a:avLst/>
          </a:prstGeom>
        </p:spPr>
      </p:pic>
      <p:sp>
        <p:nvSpPr>
          <p:cNvPr id="2" name="Rectangle 1"/>
          <p:cNvSpPr/>
          <p:nvPr/>
        </p:nvSpPr>
        <p:spPr>
          <a:xfrm>
            <a:off x="4023506" y="4203704"/>
            <a:ext cx="3469277" cy="1785104"/>
          </a:xfrm>
          <a:prstGeom prst="rect">
            <a:avLst/>
          </a:prstGeom>
        </p:spPr>
        <p:txBody>
          <a:bodyPr wrap="square">
            <a:spAutoFit/>
          </a:bodyPr>
          <a:lstStyle/>
          <a:p>
            <a:r>
              <a:rPr lang="en-GB" sz="11000" dirty="0">
                <a:solidFill>
                  <a:schemeClr val="hlink"/>
                </a:solidFill>
                <a:latin typeface="Century Gothic" panose="020B0502020202020204" pitchFamily="34" charset="0"/>
              </a:rPr>
              <a:t> </a:t>
            </a:r>
            <a:r>
              <a:rPr lang="en-GB" sz="11000" dirty="0" smtClean="0">
                <a:solidFill>
                  <a:schemeClr val="hlink"/>
                </a:solidFill>
                <a:latin typeface="Century Gothic" panose="020B0502020202020204" pitchFamily="34" charset="0"/>
              </a:rPr>
              <a:t>sat</a:t>
            </a:r>
            <a:endParaRPr lang="en-GB" sz="11000" dirty="0">
              <a:latin typeface="Century Gothic" panose="020B0502020202020204" pitchFamily="34" charset="0"/>
            </a:endParaRPr>
          </a:p>
        </p:txBody>
      </p:sp>
      <p:cxnSp>
        <p:nvCxnSpPr>
          <p:cNvPr id="7" name="Straight Connector 6"/>
          <p:cNvCxnSpPr/>
          <p:nvPr/>
        </p:nvCxnSpPr>
        <p:spPr>
          <a:xfrm>
            <a:off x="4557010" y="5801193"/>
            <a:ext cx="43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98564" y="5803691"/>
            <a:ext cx="43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23429" y="5801193"/>
            <a:ext cx="4347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939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xmlns="" id="{4B909B24-55AE-6D04-0505-1B0D34F923FF}"/>
              </a:ext>
            </a:extLst>
          </p:cNvPr>
          <p:cNvPicPr>
            <a:picLocks noChangeAspect="1"/>
          </p:cNvPicPr>
          <p:nvPr/>
        </p:nvPicPr>
        <p:blipFill>
          <a:blip r:embed="rId3"/>
          <a:stretch>
            <a:fillRect/>
          </a:stretch>
        </p:blipFill>
        <p:spPr>
          <a:xfrm>
            <a:off x="31631" y="218999"/>
            <a:ext cx="12160369" cy="3660536"/>
          </a:xfrm>
          <a:prstGeom prst="rect">
            <a:avLst/>
          </a:prstGeom>
        </p:spPr>
      </p:pic>
      <p:pic>
        <p:nvPicPr>
          <p:cNvPr id="5" name="Picture 5" descr="Text&#10;&#10;Description automatically generated">
            <a:extLst>
              <a:ext uri="{FF2B5EF4-FFF2-40B4-BE49-F238E27FC236}">
                <a16:creationId xmlns:a16="http://schemas.microsoft.com/office/drawing/2014/main" xmlns="" id="{678798D5-CD6A-8F96-9E38-E363C8392B3A}"/>
              </a:ext>
            </a:extLst>
          </p:cNvPr>
          <p:cNvPicPr>
            <a:picLocks noChangeAspect="1"/>
          </p:cNvPicPr>
          <p:nvPr/>
        </p:nvPicPr>
        <p:blipFill>
          <a:blip r:embed="rId4"/>
          <a:stretch>
            <a:fillRect/>
          </a:stretch>
        </p:blipFill>
        <p:spPr>
          <a:xfrm>
            <a:off x="805508" y="3879535"/>
            <a:ext cx="10895163" cy="2334331"/>
          </a:xfrm>
          <a:prstGeom prst="rect">
            <a:avLst/>
          </a:prstGeom>
        </p:spPr>
      </p:pic>
    </p:spTree>
    <p:extLst>
      <p:ext uri="{BB962C8B-B14F-4D97-AF65-F5344CB8AC3E}">
        <p14:creationId xmlns:p14="http://schemas.microsoft.com/office/powerpoint/2010/main" val="169542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381125" cy="2514600"/>
          </a:xfrm>
          <a:prstGeom prst="rect">
            <a:avLst/>
          </a:prstGeom>
        </p:spPr>
      </p:pic>
      <p:pic>
        <p:nvPicPr>
          <p:cNvPr id="6" name="Picture 5"/>
          <p:cNvPicPr>
            <a:picLocks noChangeAspect="1"/>
          </p:cNvPicPr>
          <p:nvPr/>
        </p:nvPicPr>
        <p:blipFill>
          <a:blip r:embed="rId3"/>
          <a:stretch>
            <a:fillRect/>
          </a:stretch>
        </p:blipFill>
        <p:spPr>
          <a:xfrm>
            <a:off x="1858780" y="209863"/>
            <a:ext cx="9152119" cy="6441684"/>
          </a:xfrm>
          <a:prstGeom prst="rect">
            <a:avLst/>
          </a:prstGeom>
        </p:spPr>
      </p:pic>
    </p:spTree>
    <p:extLst>
      <p:ext uri="{BB962C8B-B14F-4D97-AF65-F5344CB8AC3E}">
        <p14:creationId xmlns:p14="http://schemas.microsoft.com/office/powerpoint/2010/main" val="2272118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381125" cy="2514600"/>
          </a:xfrm>
          <a:prstGeom prst="rect">
            <a:avLst/>
          </a:prstGeom>
        </p:spPr>
      </p:pic>
      <p:sp>
        <p:nvSpPr>
          <p:cNvPr id="6" name="Rectangle 5"/>
          <p:cNvSpPr/>
          <p:nvPr/>
        </p:nvSpPr>
        <p:spPr>
          <a:xfrm>
            <a:off x="6096000" y="333137"/>
            <a:ext cx="6096000" cy="6524863"/>
          </a:xfrm>
          <a:prstGeom prst="rect">
            <a:avLst/>
          </a:prstGeom>
        </p:spPr>
        <p:txBody>
          <a:bodyPr>
            <a:spAutoFit/>
          </a:bodyPr>
          <a:lstStyle/>
          <a:p>
            <a:pPr algn="ctr"/>
            <a:r>
              <a:rPr lang="en-GB" sz="2800" b="1" u="sng" dirty="0" smtClean="0">
                <a:latin typeface="Century Gothic" panose="020B0502020202020204" pitchFamily="34" charset="0"/>
              </a:rPr>
              <a:t>How to say the sounds</a:t>
            </a:r>
          </a:p>
          <a:p>
            <a:endParaRPr lang="en-GB" sz="2800" dirty="0">
              <a:latin typeface="Century Gothic" panose="020B0502020202020204" pitchFamily="34" charset="0"/>
            </a:endParaRPr>
          </a:p>
          <a:p>
            <a:r>
              <a:rPr lang="en-GB" sz="2800" dirty="0" smtClean="0">
                <a:latin typeface="Century Gothic" panose="020B0502020202020204" pitchFamily="34" charset="0"/>
              </a:rPr>
              <a:t>The children are taught to say the ‘pure’ sound – the shortest form of the sound.</a:t>
            </a:r>
          </a:p>
          <a:p>
            <a:endParaRPr lang="en-GB" sz="2800" dirty="0">
              <a:latin typeface="Century Gothic" panose="020B0502020202020204" pitchFamily="34" charset="0"/>
            </a:endParaRPr>
          </a:p>
          <a:p>
            <a:r>
              <a:rPr lang="en-GB" sz="2800" dirty="0" smtClean="0">
                <a:latin typeface="Century Gothic" panose="020B0502020202020204" pitchFamily="34" charset="0"/>
              </a:rPr>
              <a:t>m isn’t </a:t>
            </a:r>
            <a:r>
              <a:rPr lang="en-GB" sz="2800" dirty="0" err="1" smtClean="0">
                <a:latin typeface="Century Gothic" panose="020B0502020202020204" pitchFamily="34" charset="0"/>
              </a:rPr>
              <a:t>muh</a:t>
            </a:r>
            <a:r>
              <a:rPr lang="en-GB" sz="2800" dirty="0" smtClean="0">
                <a:latin typeface="Century Gothic" panose="020B0502020202020204" pitchFamily="34" charset="0"/>
              </a:rPr>
              <a:t>, v isn’t </a:t>
            </a:r>
            <a:r>
              <a:rPr lang="en-GB" sz="2800" dirty="0" err="1" smtClean="0">
                <a:latin typeface="Century Gothic" panose="020B0502020202020204" pitchFamily="34" charset="0"/>
              </a:rPr>
              <a:t>vuh</a:t>
            </a:r>
            <a:endParaRPr lang="en-GB" sz="2800" dirty="0" smtClean="0">
              <a:latin typeface="Century Gothic" panose="020B0502020202020204" pitchFamily="34" charset="0"/>
            </a:endParaRPr>
          </a:p>
          <a:p>
            <a:endParaRPr lang="en-GB" sz="2800" dirty="0">
              <a:latin typeface="Century Gothic" panose="020B0502020202020204" pitchFamily="34" charset="0"/>
            </a:endParaRPr>
          </a:p>
          <a:p>
            <a:r>
              <a:rPr lang="en-GB" sz="2800" dirty="0" smtClean="0">
                <a:latin typeface="Century Gothic" panose="020B0502020202020204" pitchFamily="34" charset="0"/>
              </a:rPr>
              <a:t>Here is a great video demonstrating how to say all of the 44 sounds: </a:t>
            </a:r>
          </a:p>
          <a:p>
            <a:r>
              <a:rPr lang="en-GB" sz="2800" dirty="0">
                <a:latin typeface="Century Gothic" panose="020B0502020202020204" pitchFamily="34" charset="0"/>
                <a:hlinkClick r:id="rId3"/>
              </a:rPr>
              <a:t>https://</a:t>
            </a:r>
            <a:r>
              <a:rPr lang="en-GB" sz="2800" dirty="0" smtClean="0">
                <a:latin typeface="Century Gothic" panose="020B0502020202020204" pitchFamily="34" charset="0"/>
                <a:hlinkClick r:id="rId3"/>
              </a:rPr>
              <a:t>www.youtube.com/watch?v=zX7dmuB4fNg</a:t>
            </a:r>
            <a:r>
              <a:rPr lang="en-GB" sz="2800" dirty="0" smtClean="0">
                <a:latin typeface="Century Gothic" panose="020B0502020202020204" pitchFamily="34" charset="0"/>
              </a:rPr>
              <a:t> </a:t>
            </a:r>
          </a:p>
          <a:p>
            <a:endParaRPr lang="en-GB" b="1" dirty="0" smtClean="0"/>
          </a:p>
          <a:p>
            <a:endParaRPr lang="en-GB" b="1" dirty="0"/>
          </a:p>
          <a:p>
            <a:endParaRPr lang="en-GB" dirty="0"/>
          </a:p>
        </p:txBody>
      </p:sp>
      <p:pic>
        <p:nvPicPr>
          <p:cNvPr id="7" name="Picture 6"/>
          <p:cNvPicPr>
            <a:picLocks noChangeAspect="1"/>
          </p:cNvPicPr>
          <p:nvPr/>
        </p:nvPicPr>
        <p:blipFill>
          <a:blip r:embed="rId4"/>
          <a:stretch>
            <a:fillRect/>
          </a:stretch>
        </p:blipFill>
        <p:spPr>
          <a:xfrm>
            <a:off x="224854" y="2514600"/>
            <a:ext cx="5636302" cy="3967090"/>
          </a:xfrm>
          <a:prstGeom prst="rect">
            <a:avLst/>
          </a:prstGeom>
        </p:spPr>
      </p:pic>
    </p:spTree>
    <p:extLst>
      <p:ext uri="{BB962C8B-B14F-4D97-AF65-F5344CB8AC3E}">
        <p14:creationId xmlns:p14="http://schemas.microsoft.com/office/powerpoint/2010/main" val="3749106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9411" y="1021539"/>
            <a:ext cx="8515425" cy="5643712"/>
          </a:xfrm>
          <a:prstGeom prst="rect">
            <a:avLst/>
          </a:prstGeom>
        </p:spPr>
      </p:pic>
      <p:sp>
        <p:nvSpPr>
          <p:cNvPr id="5" name="TextBox 4"/>
          <p:cNvSpPr txBox="1"/>
          <p:nvPr/>
        </p:nvSpPr>
        <p:spPr>
          <a:xfrm>
            <a:off x="594004" y="467541"/>
            <a:ext cx="2470815" cy="553998"/>
          </a:xfrm>
          <a:prstGeom prst="rect">
            <a:avLst/>
          </a:prstGeom>
          <a:noFill/>
        </p:spPr>
        <p:txBody>
          <a:bodyPr wrap="square" rtlCol="0">
            <a:spAutoFit/>
          </a:bodyPr>
          <a:lstStyle/>
          <a:p>
            <a:r>
              <a:rPr lang="en-GB" sz="3000" b="1" u="sng" dirty="0" smtClean="0"/>
              <a:t>Flashcards</a:t>
            </a:r>
            <a:endParaRPr lang="en-GB" sz="3000" b="1" u="sng" dirty="0"/>
          </a:p>
        </p:txBody>
      </p:sp>
    </p:spTree>
    <p:extLst>
      <p:ext uri="{BB962C8B-B14F-4D97-AF65-F5344CB8AC3E}">
        <p14:creationId xmlns:p14="http://schemas.microsoft.com/office/powerpoint/2010/main" val="183499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381125" cy="2514600"/>
          </a:xfrm>
          <a:prstGeom prst="rect">
            <a:avLst/>
          </a:prstGeom>
        </p:spPr>
      </p:pic>
      <p:pic>
        <p:nvPicPr>
          <p:cNvPr id="2" name="Picture 1"/>
          <p:cNvPicPr>
            <a:picLocks noChangeAspect="1"/>
          </p:cNvPicPr>
          <p:nvPr/>
        </p:nvPicPr>
        <p:blipFill>
          <a:blip r:embed="rId3"/>
          <a:stretch>
            <a:fillRect/>
          </a:stretch>
        </p:blipFill>
        <p:spPr>
          <a:xfrm>
            <a:off x="1776959" y="264513"/>
            <a:ext cx="8985980" cy="6347240"/>
          </a:xfrm>
          <a:prstGeom prst="rect">
            <a:avLst/>
          </a:prstGeom>
        </p:spPr>
      </p:pic>
    </p:spTree>
    <p:extLst>
      <p:ext uri="{BB962C8B-B14F-4D97-AF65-F5344CB8AC3E}">
        <p14:creationId xmlns:p14="http://schemas.microsoft.com/office/powerpoint/2010/main" val="3775126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4570</TotalTime>
  <Words>390</Words>
  <Application>Microsoft Office PowerPoint</Application>
  <PresentationFormat>Widescreen</PresentationFormat>
  <Paragraphs>69</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Newnham</dc:creator>
  <cp:lastModifiedBy>Abigail Wilkins</cp:lastModifiedBy>
  <cp:revision>131</cp:revision>
  <cp:lastPrinted>2023-10-11T12:36:07Z</cp:lastPrinted>
  <dcterms:created xsi:type="dcterms:W3CDTF">2022-04-21T17:44:00Z</dcterms:created>
  <dcterms:modified xsi:type="dcterms:W3CDTF">2023-10-11T12:44:16Z</dcterms:modified>
</cp:coreProperties>
</file>