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2" r:id="rId4"/>
    <p:sldId id="263" r:id="rId5"/>
    <p:sldId id="280" r:id="rId6"/>
    <p:sldId id="276" r:id="rId7"/>
    <p:sldId id="275" r:id="rId8"/>
    <p:sldId id="264" r:id="rId9"/>
    <p:sldId id="278" r:id="rId10"/>
    <p:sldId id="260" r:id="rId11"/>
    <p:sldId id="261" r:id="rId12"/>
    <p:sldId id="277" r:id="rId13"/>
    <p:sldId id="265" r:id="rId14"/>
    <p:sldId id="273" r:id="rId15"/>
    <p:sldId id="272" r:id="rId16"/>
    <p:sldId id="266" r:id="rId17"/>
    <p:sldId id="274" r:id="rId18"/>
    <p:sldId id="270" r:id="rId19"/>
    <p:sldId id="267" r:id="rId20"/>
    <p:sldId id="268" r:id="rId21"/>
    <p:sldId id="281" r:id="rId22"/>
    <p:sldId id="269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12D78B0-B0B9-4A0F-8793-5BCCBF599ABA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C8ADFE9-2A94-411A-B7E2-EBDEE301422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152" y="2829148"/>
            <a:ext cx="2662064" cy="119970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Welcome to </a:t>
            </a:r>
            <a:r>
              <a:rPr lang="en-GB" b="1" dirty="0" err="1">
                <a:latin typeface="Comic Sans MS" panose="030F0702030302020204" pitchFamily="66" charset="0"/>
              </a:rPr>
              <a:t>Barcombe</a:t>
            </a:r>
            <a:r>
              <a:rPr lang="en-GB" b="1" dirty="0">
                <a:latin typeface="Comic Sans MS" panose="030F0702030302020204" pitchFamily="66" charset="0"/>
              </a:rPr>
              <a:t> Primary School!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766E09-BD2E-46C0-AFC8-25CFF5216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143875" cy="1933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F41F65-DE20-4C51-98CF-B1FD122A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33" y="2492896"/>
            <a:ext cx="574013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5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7958" y="188640"/>
            <a:ext cx="7772400" cy="936104"/>
          </a:xfrm>
        </p:spPr>
        <p:txBody>
          <a:bodyPr/>
          <a:lstStyle/>
          <a:p>
            <a:pPr algn="ctr"/>
            <a:r>
              <a:rPr lang="en-GB" dirty="0"/>
              <a:t>Home Visits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8928992" cy="381642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GB" sz="2800" dirty="0"/>
              <a:t>An opportunity for us to meet you and your child in a relaxed home environment. 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Time to talk with you about your child’s experiences so far. 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A chance to ask any questions and share any key worries or information.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Time to reacquaint ourselves before starting school.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Home Visits will take place </a:t>
            </a:r>
          </a:p>
          <a:p>
            <a:pPr algn="l"/>
            <a:r>
              <a:rPr lang="en-GB" sz="2800" b="1" u="sng" dirty="0"/>
              <a:t>Wednesday 4</a:t>
            </a:r>
            <a:r>
              <a:rPr lang="en-GB" sz="2800" b="1" u="sng" baseline="30000" dirty="0"/>
              <a:t>th</a:t>
            </a:r>
            <a:r>
              <a:rPr lang="en-GB" sz="2800" b="1" u="sng" dirty="0"/>
              <a:t> September, Thursday 5</a:t>
            </a:r>
            <a:r>
              <a:rPr lang="en-GB" sz="2800" b="1" u="sng" baseline="30000" dirty="0"/>
              <a:t>th</a:t>
            </a:r>
            <a:r>
              <a:rPr lang="en-GB" sz="2800" b="1" u="sng" dirty="0"/>
              <a:t> September and Friday 6</a:t>
            </a:r>
            <a:r>
              <a:rPr lang="en-GB" sz="2800" b="1" u="sng" baseline="30000" dirty="0"/>
              <a:t>th</a:t>
            </a:r>
            <a:r>
              <a:rPr lang="en-GB" sz="2800" b="1" u="sng" dirty="0"/>
              <a:t> September</a:t>
            </a:r>
            <a:r>
              <a:rPr lang="en-GB" sz="2800" dirty="0"/>
              <a:t>,</a:t>
            </a:r>
          </a:p>
          <a:p>
            <a:pPr algn="l"/>
            <a:r>
              <a:rPr lang="en-GB" sz="2800" dirty="0"/>
              <a:t>between 9am and 3pm </a:t>
            </a:r>
          </a:p>
          <a:p>
            <a:pPr algn="l"/>
            <a:r>
              <a:rPr lang="en-GB" sz="2800" dirty="0"/>
              <a:t>Please see welcome pack for your date and time.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506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9527"/>
            <a:ext cx="7772400" cy="95631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A Happy Start to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12599"/>
            <a:ext cx="8640960" cy="3960617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Half day sessions for 4 days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Your child will be in school for either a morning or an afternoon each day.</a:t>
            </a:r>
          </a:p>
          <a:p>
            <a:pPr algn="l"/>
            <a:endParaRPr lang="en-GB" sz="2800" dirty="0"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Smaller groups so we can all get to know each other.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All children have experience of lunch times before full time.</a:t>
            </a:r>
          </a:p>
          <a:p>
            <a:pPr algn="l"/>
            <a:endParaRPr lang="en-GB" sz="2800" dirty="0"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All children come full time from Friday 13</a:t>
            </a:r>
            <a:r>
              <a:rPr lang="en-GB" sz="2800" baseline="30000" dirty="0">
                <a:latin typeface="+mj-lt"/>
              </a:rPr>
              <a:t>th</a:t>
            </a:r>
            <a:r>
              <a:rPr lang="en-GB" sz="2800" dirty="0">
                <a:latin typeface="+mj-lt"/>
              </a:rPr>
              <a:t> September.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If you feel your child would benefit from being part time for a little longer, please speak to Miss Eaglen.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We want starting school to be a positive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and happy next step for all children.</a:t>
            </a:r>
            <a:endParaRPr lang="en-GB" sz="1600" dirty="0">
              <a:latin typeface="+mj-lt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83566-9EC7-4D23-87EC-20C4BC054BE8}"/>
              </a:ext>
            </a:extLst>
          </p:cNvPr>
          <p:cNvSpPr txBox="1"/>
          <p:nvPr/>
        </p:nvSpPr>
        <p:spPr>
          <a:xfrm>
            <a:off x="539843" y="5877272"/>
            <a:ext cx="4248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Please see your pack for full details of our transition timetable.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04" y="4354992"/>
            <a:ext cx="3079939" cy="23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32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268A9F-6853-4510-B5AA-904048A09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419100"/>
            <a:ext cx="5200650" cy="601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2A463-86BA-4DDA-B0AD-BC53DDB9F09C}"/>
              </a:ext>
            </a:extLst>
          </p:cNvPr>
          <p:cNvSpPr txBox="1"/>
          <p:nvPr/>
        </p:nvSpPr>
        <p:spPr>
          <a:xfrm>
            <a:off x="395536" y="105273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Transition events sheet is in your pack.</a:t>
            </a:r>
          </a:p>
        </p:txBody>
      </p:sp>
    </p:spTree>
    <p:extLst>
      <p:ext uri="{BB962C8B-B14F-4D97-AF65-F5344CB8AC3E}">
        <p14:creationId xmlns:p14="http://schemas.microsoft.com/office/powerpoint/2010/main" val="2559816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72008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170000"/>
              </a:lnSpc>
              <a:buNone/>
            </a:pPr>
            <a:r>
              <a:rPr lang="en-GB" b="1" dirty="0">
                <a:latin typeface="Trebuchet MS" pitchFamily="34" charset="0"/>
              </a:rPr>
              <a:t>8.30-8.45 </a:t>
            </a:r>
            <a:r>
              <a:rPr lang="en-GB" dirty="0">
                <a:latin typeface="Trebuchet MS" pitchFamily="34" charset="0"/>
              </a:rPr>
              <a:t>Parents can bring children into Hedgehog class and settle them and say goodbye.</a:t>
            </a:r>
          </a:p>
          <a:p>
            <a:pPr algn="ctr">
              <a:lnSpc>
                <a:spcPct val="170000"/>
              </a:lnSpc>
              <a:buNone/>
            </a:pPr>
            <a:r>
              <a:rPr lang="en-GB" b="1" dirty="0">
                <a:latin typeface="Trebuchet MS" pitchFamily="34" charset="0"/>
              </a:rPr>
              <a:t>8:45-9:00</a:t>
            </a:r>
            <a:r>
              <a:rPr lang="en-GB" dirty="0">
                <a:latin typeface="Trebuchet MS" pitchFamily="34" charset="0"/>
              </a:rPr>
              <a:t> Self-initiated play inside/outside</a:t>
            </a:r>
          </a:p>
          <a:p>
            <a:pPr algn="ctr">
              <a:lnSpc>
                <a:spcPct val="170000"/>
              </a:lnSpc>
              <a:buNone/>
            </a:pPr>
            <a:r>
              <a:rPr lang="en-GB" b="1" dirty="0">
                <a:latin typeface="Trebuchet MS" pitchFamily="34" charset="0"/>
              </a:rPr>
              <a:t>9.00 – 10.00 </a:t>
            </a:r>
            <a:r>
              <a:rPr lang="en-GB" dirty="0">
                <a:solidFill>
                  <a:srgbClr val="0070C0"/>
                </a:solidFill>
                <a:latin typeface="Trebuchet MS" pitchFamily="34" charset="0"/>
              </a:rPr>
              <a:t>Maths or literacy</a:t>
            </a:r>
          </a:p>
          <a:p>
            <a:pPr algn="ctr">
              <a:lnSpc>
                <a:spcPct val="170000"/>
              </a:lnSpc>
              <a:buNone/>
            </a:pPr>
            <a:r>
              <a:rPr lang="en-GB" dirty="0">
                <a:solidFill>
                  <a:srgbClr val="0070C0"/>
                </a:solidFill>
                <a:latin typeface="Trebuchet MS" pitchFamily="34" charset="0"/>
              </a:rPr>
              <a:t>Teacher led focus groups / self-initiated learning inside and outside</a:t>
            </a:r>
          </a:p>
          <a:p>
            <a:pPr algn="ctr">
              <a:lnSpc>
                <a:spcPct val="170000"/>
              </a:lnSpc>
              <a:buNone/>
            </a:pPr>
            <a:r>
              <a:rPr lang="en-GB" b="1" dirty="0">
                <a:latin typeface="Trebuchet MS" pitchFamily="34" charset="0"/>
              </a:rPr>
              <a:t>10:00-10:30</a:t>
            </a:r>
            <a:r>
              <a:rPr lang="en-GB" dirty="0">
                <a:latin typeface="Trebuchet MS" pitchFamily="34" charset="0"/>
              </a:rPr>
              <a:t> Snack and milk and relax time </a:t>
            </a:r>
          </a:p>
          <a:p>
            <a:pPr algn="ctr">
              <a:lnSpc>
                <a:spcPct val="170000"/>
              </a:lnSpc>
              <a:buNone/>
            </a:pPr>
            <a:r>
              <a:rPr lang="en-GB" b="1" dirty="0">
                <a:latin typeface="Trebuchet MS" pitchFamily="34" charset="0"/>
              </a:rPr>
              <a:t>10.30 - 11.00</a:t>
            </a:r>
            <a:r>
              <a:rPr lang="en-GB" dirty="0">
                <a:latin typeface="Trebuchet MS" pitchFamily="34" charset="0"/>
              </a:rPr>
              <a:t> </a:t>
            </a:r>
            <a:r>
              <a:rPr lang="en-GB" dirty="0">
                <a:solidFill>
                  <a:srgbClr val="0070C0"/>
                </a:solidFill>
                <a:latin typeface="Trebuchet MS" pitchFamily="34" charset="0"/>
              </a:rPr>
              <a:t>Phonics </a:t>
            </a:r>
          </a:p>
          <a:p>
            <a:pPr algn="ctr">
              <a:lnSpc>
                <a:spcPct val="170000"/>
              </a:lnSpc>
              <a:buNone/>
            </a:pPr>
            <a:r>
              <a:rPr lang="en-GB" b="1" dirty="0">
                <a:latin typeface="Trebuchet MS" pitchFamily="34" charset="0"/>
              </a:rPr>
              <a:t>11.00 – 12.00 </a:t>
            </a:r>
            <a:r>
              <a:rPr lang="en-GB" dirty="0">
                <a:solidFill>
                  <a:srgbClr val="0070C0"/>
                </a:solidFill>
                <a:latin typeface="Trebuchet MS" pitchFamily="34" charset="0"/>
              </a:rPr>
              <a:t>Maths or literacy</a:t>
            </a:r>
          </a:p>
          <a:p>
            <a:pPr algn="ctr">
              <a:lnSpc>
                <a:spcPct val="170000"/>
              </a:lnSpc>
              <a:buNone/>
            </a:pPr>
            <a:r>
              <a:rPr lang="en-GB" dirty="0">
                <a:solidFill>
                  <a:srgbClr val="0070C0"/>
                </a:solidFill>
                <a:latin typeface="Trebuchet MS" pitchFamily="34" charset="0"/>
              </a:rPr>
              <a:t>Teacher led focus groups / self-initiated learning inside and outside</a:t>
            </a:r>
          </a:p>
          <a:p>
            <a:pPr algn="ctr">
              <a:lnSpc>
                <a:spcPct val="170000"/>
              </a:lnSpc>
              <a:buNone/>
            </a:pPr>
            <a:r>
              <a:rPr lang="en-GB" b="1" dirty="0">
                <a:latin typeface="Trebuchet MS" pitchFamily="34" charset="0"/>
              </a:rPr>
              <a:t>12:00-1:00</a:t>
            </a:r>
            <a:r>
              <a:rPr lang="en-GB" dirty="0">
                <a:latin typeface="Trebuchet MS" pitchFamily="34" charset="0"/>
              </a:rPr>
              <a:t> Lunch time </a:t>
            </a:r>
          </a:p>
          <a:p>
            <a:pPr algn="ctr">
              <a:lnSpc>
                <a:spcPct val="170000"/>
              </a:lnSpc>
              <a:buNone/>
            </a:pPr>
            <a:r>
              <a:rPr lang="en-GB" b="1" dirty="0">
                <a:latin typeface="Trebuchet MS" pitchFamily="34" charset="0"/>
              </a:rPr>
              <a:t>1:00-1:15</a:t>
            </a:r>
            <a:r>
              <a:rPr lang="en-GB" dirty="0">
                <a:latin typeface="Trebuchet MS" pitchFamily="34" charset="0"/>
              </a:rPr>
              <a:t> Register and relax time/circle time</a:t>
            </a:r>
          </a:p>
          <a:p>
            <a:pPr algn="ctr">
              <a:lnSpc>
                <a:spcPct val="170000"/>
              </a:lnSpc>
              <a:buNone/>
            </a:pPr>
            <a:r>
              <a:rPr lang="en-GB" b="1" dirty="0">
                <a:latin typeface="Trebuchet MS" pitchFamily="34" charset="0"/>
              </a:rPr>
              <a:t>1:15-2.30</a:t>
            </a:r>
            <a:r>
              <a:rPr lang="en-GB" dirty="0">
                <a:latin typeface="Trebuchet MS" pitchFamily="34" charset="0"/>
              </a:rPr>
              <a:t> </a:t>
            </a:r>
            <a:r>
              <a:rPr lang="en-GB" dirty="0">
                <a:solidFill>
                  <a:srgbClr val="00B050"/>
                </a:solidFill>
                <a:latin typeface="Trebuchet MS" pitchFamily="34" charset="0"/>
              </a:rPr>
              <a:t>Topic learning, 1:1 Reading, teacher led focus groups /self-initiated learning </a:t>
            </a:r>
          </a:p>
          <a:p>
            <a:pPr algn="ctr">
              <a:lnSpc>
                <a:spcPct val="170000"/>
              </a:lnSpc>
              <a:buNone/>
            </a:pPr>
            <a:r>
              <a:rPr lang="en-GB" b="1" dirty="0">
                <a:latin typeface="Trebuchet MS" pitchFamily="34" charset="0"/>
              </a:rPr>
              <a:t>2.30-3.00 Show and Tell, and S</a:t>
            </a:r>
            <a:r>
              <a:rPr lang="en-GB" dirty="0">
                <a:latin typeface="Trebuchet MS" pitchFamily="34" charset="0"/>
              </a:rPr>
              <a:t>tory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day in Hedgehog Class…</a:t>
            </a:r>
          </a:p>
        </p:txBody>
      </p:sp>
    </p:spTree>
    <p:extLst>
      <p:ext uri="{BB962C8B-B14F-4D97-AF65-F5344CB8AC3E}">
        <p14:creationId xmlns:p14="http://schemas.microsoft.com/office/powerpoint/2010/main" val="10136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our classroom…</a:t>
            </a:r>
            <a:endParaRPr lang="en-GB" dirty="0"/>
          </a:p>
        </p:txBody>
      </p:sp>
      <p:pic>
        <p:nvPicPr>
          <p:cNvPr id="4" name="Content Placeholder 3" descr="C:\Users\amye\Downloads\DFC3D81F794E4E3E9C4DA918FCDE94FB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1" y="1268760"/>
            <a:ext cx="3609169" cy="25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14158-1524-4CC5-AE5C-76E15594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43206"/>
            <a:ext cx="2549456" cy="2655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109E3B-C27E-4255-BB46-AE9847C66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268760"/>
            <a:ext cx="2493162" cy="25137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FE3584-3ED7-42CF-9C06-5DE44B34E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431" y="3845790"/>
            <a:ext cx="2795051" cy="2876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49BCBA-838E-4001-A105-CF0289734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937" y="4004575"/>
            <a:ext cx="3008726" cy="25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3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9" y="1164520"/>
            <a:ext cx="2270324" cy="30429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our garden…</a:t>
            </a:r>
          </a:p>
        </p:txBody>
      </p:sp>
      <p:pic>
        <p:nvPicPr>
          <p:cNvPr id="11" name="Picture 10" descr="C:\Users\amye\Downloads\9E85EC366C3F4537B69CFE55C3A662DF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86" y="3768912"/>
            <a:ext cx="2105381" cy="26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9BA0AC7-D962-4C21-8CB5-9BF58FD30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4488" y="4252049"/>
            <a:ext cx="3132085" cy="23097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4905C-388E-41E8-88B6-C2DE2DE5C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085" y="131946"/>
            <a:ext cx="2474832" cy="32534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12906B-1FBB-4F31-BC8E-17BE9162D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1164520"/>
            <a:ext cx="2474832" cy="30636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898761-367E-4422-B56D-621625B5F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972" y="3498079"/>
            <a:ext cx="2252828" cy="30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50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School Uniform</a:t>
            </a:r>
          </a:p>
          <a:p>
            <a:r>
              <a:rPr lang="en-GB" dirty="0"/>
              <a:t>Bag with a </a:t>
            </a:r>
            <a:r>
              <a:rPr lang="en-GB" i="1" dirty="0"/>
              <a:t>change of clothes</a:t>
            </a:r>
          </a:p>
          <a:p>
            <a:r>
              <a:rPr lang="en-GB" dirty="0"/>
              <a:t>Welly Boots</a:t>
            </a:r>
          </a:p>
          <a:p>
            <a:r>
              <a:rPr lang="en-GB" dirty="0"/>
              <a:t>Water bottle</a:t>
            </a:r>
          </a:p>
          <a:p>
            <a:r>
              <a:rPr lang="en-GB" dirty="0"/>
              <a:t>Something special</a:t>
            </a:r>
          </a:p>
          <a:p>
            <a:r>
              <a:rPr lang="en-GB" dirty="0"/>
              <a:t>Healthy snack – Fruit/</a:t>
            </a:r>
          </a:p>
          <a:p>
            <a:pPr marL="109728" indent="0">
              <a:buNone/>
            </a:pPr>
            <a:r>
              <a:rPr lang="en-GB" dirty="0"/>
              <a:t>oat bar/crackers/rice cake</a:t>
            </a:r>
          </a:p>
          <a:p>
            <a:pPr marL="109728" indent="0">
              <a:buNone/>
            </a:pPr>
            <a:endParaRPr lang="en-GB" dirty="0"/>
          </a:p>
          <a:p>
            <a:pPr marL="109728" indent="0">
              <a:buNone/>
            </a:pPr>
            <a:r>
              <a:rPr lang="en-GB" dirty="0"/>
              <a:t>I will give you your book bag </a:t>
            </a:r>
          </a:p>
          <a:p>
            <a:pPr marL="109728" indent="0">
              <a:buNone/>
            </a:pPr>
            <a:r>
              <a:rPr lang="en-GB" dirty="0"/>
              <a:t>on your first day at school.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I need to bring?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76872"/>
            <a:ext cx="3075806" cy="4101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6413F-DF18-4C82-966D-32C7A2FD3E31}"/>
              </a:ext>
            </a:extLst>
          </p:cNvPr>
          <p:cNvSpPr txBox="1"/>
          <p:nvPr/>
        </p:nvSpPr>
        <p:spPr>
          <a:xfrm>
            <a:off x="4572000" y="6497193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Please make sure everything is named.</a:t>
            </a:r>
          </a:p>
        </p:txBody>
      </p:sp>
    </p:spTree>
    <p:extLst>
      <p:ext uri="{BB962C8B-B14F-4D97-AF65-F5344CB8AC3E}">
        <p14:creationId xmlns:p14="http://schemas.microsoft.com/office/powerpoint/2010/main" val="3560183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PE days we come to school in our PE kit for the day.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Uniform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E7FB6-6B6D-4F1D-8207-8F4BF3C8B295}"/>
              </a:ext>
            </a:extLst>
          </p:cNvPr>
          <p:cNvSpPr txBox="1"/>
          <p:nvPr/>
        </p:nvSpPr>
        <p:spPr>
          <a:xfrm>
            <a:off x="6255079" y="2492896"/>
            <a:ext cx="238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Welly Walk Days!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D5493-E507-447C-9F9E-9E8B0FD1181F}"/>
              </a:ext>
            </a:extLst>
          </p:cNvPr>
          <p:cNvSpPr/>
          <p:nvPr/>
        </p:nvSpPr>
        <p:spPr>
          <a:xfrm>
            <a:off x="5900918" y="2419388"/>
            <a:ext cx="3096342" cy="41764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713F2-8D37-4071-B9BB-6844D94EA9DB}"/>
              </a:ext>
            </a:extLst>
          </p:cNvPr>
          <p:cNvSpPr txBox="1"/>
          <p:nvPr/>
        </p:nvSpPr>
        <p:spPr>
          <a:xfrm>
            <a:off x="982206" y="261942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School Uniform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C9F217-E296-4F70-B76A-6F3444529C03}"/>
              </a:ext>
            </a:extLst>
          </p:cNvPr>
          <p:cNvSpPr/>
          <p:nvPr/>
        </p:nvSpPr>
        <p:spPr>
          <a:xfrm>
            <a:off x="270888" y="2492896"/>
            <a:ext cx="2808312" cy="41764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6CB73-0AF7-43B6-B6EA-670027AF2CB2}"/>
              </a:ext>
            </a:extLst>
          </p:cNvPr>
          <p:cNvSpPr/>
          <p:nvPr/>
        </p:nvSpPr>
        <p:spPr>
          <a:xfrm>
            <a:off x="3071656" y="2395082"/>
            <a:ext cx="2808312" cy="41764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36A01-F280-4A4B-B742-A500046C2F04}"/>
              </a:ext>
            </a:extLst>
          </p:cNvPr>
          <p:cNvSpPr txBox="1"/>
          <p:nvPr/>
        </p:nvSpPr>
        <p:spPr>
          <a:xfrm>
            <a:off x="3505253" y="2619422"/>
            <a:ext cx="205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 Kit Days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C350DC-B5A3-4AAA-A3D8-001FDAA4A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002" y="2804088"/>
            <a:ext cx="2486762" cy="3695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13" y="2985317"/>
            <a:ext cx="2599798" cy="3484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0" y="3009384"/>
            <a:ext cx="2622259" cy="34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54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Everyday we have a selection of fruit available for snack time.</a:t>
            </a:r>
          </a:p>
          <a:p>
            <a:r>
              <a:rPr lang="en-GB" dirty="0"/>
              <a:t>You may want to send in a healthy snack that you know your child will eat as well. Please pop it in a named pot.</a:t>
            </a:r>
          </a:p>
          <a:p>
            <a:r>
              <a:rPr lang="en-GB" dirty="0"/>
              <a:t>Milk is free and </a:t>
            </a:r>
          </a:p>
          <a:p>
            <a:pPr marL="109728" indent="0">
              <a:buNone/>
            </a:pPr>
            <a:r>
              <a:rPr lang="en-GB" dirty="0"/>
              <a:t>available to all </a:t>
            </a:r>
          </a:p>
          <a:p>
            <a:pPr marL="109728" indent="0">
              <a:buNone/>
            </a:pPr>
            <a:r>
              <a:rPr lang="en-GB" dirty="0"/>
              <a:t>children under </a:t>
            </a:r>
          </a:p>
          <a:p>
            <a:pPr marL="109728" indent="0">
              <a:buNone/>
            </a:pPr>
            <a:r>
              <a:rPr lang="en-GB" dirty="0"/>
              <a:t>5 years old.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Snack time</a:t>
            </a:r>
          </a:p>
        </p:txBody>
      </p:sp>
      <p:pic>
        <p:nvPicPr>
          <p:cNvPr id="4" name="Picture 3" descr="C:\Users\amye\Downloads\69EC6CA1C77F46C4B2B30A162C1B23B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44309"/>
            <a:ext cx="4104456" cy="2781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028327"/>
          </a:xfrm>
        </p:spPr>
        <p:txBody>
          <a:bodyPr/>
          <a:lstStyle/>
          <a:p>
            <a:pPr algn="ctr"/>
            <a:r>
              <a:rPr lang="en-GB" dirty="0"/>
              <a:t>Lunch time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7988424" cy="4176464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Free school meals for reception children.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Or choose to bring a packed lunch.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Lunch menu is in your pack.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Parents order online.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We will all sit together and our </a:t>
            </a:r>
          </a:p>
          <a:p>
            <a:pPr algn="l"/>
            <a:r>
              <a:rPr lang="en-GB" sz="2800" dirty="0"/>
              <a:t>Year 6 buddies will help us.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Miss Eaglen will settle the </a:t>
            </a:r>
          </a:p>
          <a:p>
            <a:pPr algn="l"/>
            <a:r>
              <a:rPr lang="en-GB" sz="2800" dirty="0"/>
              <a:t>children in the lunch hall/Sports hall.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After lunch, we all go out to</a:t>
            </a:r>
          </a:p>
          <a:p>
            <a:pPr algn="l"/>
            <a:r>
              <a:rPr lang="en-GB" sz="2800" dirty="0"/>
              <a:t>the Playground for a play </a:t>
            </a:r>
          </a:p>
          <a:p>
            <a:pPr algn="l"/>
            <a:r>
              <a:rPr lang="en-GB" sz="2800" dirty="0"/>
              <a:t>with our friends and year 6 </a:t>
            </a:r>
          </a:p>
          <a:p>
            <a:pPr algn="l"/>
            <a:r>
              <a:rPr lang="en-GB" sz="2800" dirty="0"/>
              <a:t>buddies.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820CB-59B6-44C0-B985-6D1BE3219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583" y="2215498"/>
            <a:ext cx="3968315" cy="38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73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559" y="1916832"/>
            <a:ext cx="7772400" cy="1181689"/>
          </a:xfrm>
        </p:spPr>
        <p:txBody>
          <a:bodyPr>
            <a:normAutofit/>
          </a:bodyPr>
          <a:lstStyle/>
          <a:p>
            <a:pPr algn="ctr"/>
            <a:r>
              <a:rPr lang="en-GB" b="0" u="sng" dirty="0">
                <a:latin typeface="Trebuchet MS" pitchFamily="34" charset="0"/>
              </a:rPr>
              <a:t>Class Structure</a:t>
            </a:r>
            <a:endParaRPr lang="en-GB" b="0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041" y="3284984"/>
            <a:ext cx="7772400" cy="2664296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Hedgehog Class – Early Years &amp; Year 1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Miss Amy Eaglen – Class Teacher</a:t>
            </a:r>
          </a:p>
          <a:p>
            <a:pPr algn="ctr"/>
            <a:r>
              <a:rPr lang="en-US" dirty="0" err="1"/>
              <a:t>Mrs</a:t>
            </a:r>
            <a:r>
              <a:rPr lang="en-US" dirty="0"/>
              <a:t> Kirsty Hills–Teaching Assistant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99DF0-8DAC-493B-AF44-FD27A2444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116632"/>
            <a:ext cx="814387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73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884311"/>
          </a:xfrm>
        </p:spPr>
        <p:txBody>
          <a:bodyPr/>
          <a:lstStyle/>
          <a:p>
            <a:pPr algn="ctr"/>
            <a:r>
              <a:rPr lang="en-GB" dirty="0"/>
              <a:t>Welly walks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340768"/>
            <a:ext cx="7772400" cy="244827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dirty="0"/>
              <a:t>Every Wednesday we go on a Welly Walk to Wild About </a:t>
            </a:r>
            <a:r>
              <a:rPr lang="en-GB" dirty="0" err="1"/>
              <a:t>Barcombe</a:t>
            </a:r>
            <a:r>
              <a:rPr lang="en-GB" dirty="0"/>
              <a:t>.</a:t>
            </a:r>
          </a:p>
          <a:p>
            <a:pPr algn="l"/>
            <a:r>
              <a:rPr lang="en-GB" dirty="0"/>
              <a:t>We wear our old clothes and a waterproof suit, so we can have lots of fun and keep dry and warm.</a:t>
            </a:r>
          </a:p>
          <a:p>
            <a:pPr algn="l"/>
            <a:r>
              <a:rPr lang="en-GB" dirty="0"/>
              <a:t>This is super time to grow our </a:t>
            </a:r>
          </a:p>
          <a:p>
            <a:pPr algn="l"/>
            <a:r>
              <a:rPr lang="en-GB" dirty="0"/>
              <a:t>friendships and self-confidence.</a:t>
            </a:r>
          </a:p>
        </p:txBody>
      </p:sp>
      <p:pic>
        <p:nvPicPr>
          <p:cNvPr id="6" name="Picture 5" descr="C:\Users\amye\Downloads\5718BC7653DB4228A45EE1491859EB1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600400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922499" y="4279593"/>
            <a:ext cx="2438400" cy="2047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61" y="3103489"/>
            <a:ext cx="2630364" cy="3525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37175-FC21-40AC-9D94-A5F987CBCB8D}"/>
              </a:ext>
            </a:extLst>
          </p:cNvPr>
          <p:cNvSpPr txBox="1"/>
          <p:nvPr/>
        </p:nvSpPr>
        <p:spPr>
          <a:xfrm>
            <a:off x="-21704" y="641762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There is no such thing a bad weather!</a:t>
            </a:r>
          </a:p>
        </p:txBody>
      </p:sp>
    </p:spTree>
    <p:extLst>
      <p:ext uri="{BB962C8B-B14F-4D97-AF65-F5344CB8AC3E}">
        <p14:creationId xmlns:p14="http://schemas.microsoft.com/office/powerpoint/2010/main" val="2570635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82A10-D444-410C-8FF3-B492DAEFC3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464CF-CB88-4BC2-9273-A8D3B50BAE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98956-EC23-46C0-82FD-971D59F43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532440" cy="496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82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64904"/>
            <a:ext cx="7772400" cy="1584176"/>
          </a:xfrm>
        </p:spPr>
        <p:txBody>
          <a:bodyPr>
            <a:normAutofit/>
          </a:bodyPr>
          <a:lstStyle/>
          <a:p>
            <a:pPr algn="l"/>
            <a:r>
              <a:rPr lang="en-GB" sz="2800" dirty="0">
                <a:latin typeface="Trebuchet MS" pitchFamily="34" charset="0"/>
              </a:rPr>
              <a:t>If you have questions do contact the school office and we will respond. </a:t>
            </a:r>
          </a:p>
          <a:p>
            <a:pPr algn="l"/>
            <a:r>
              <a:rPr lang="en-GB" sz="2800">
                <a:latin typeface="Trebuchet MS" pitchFamily="34" charset="0"/>
              </a:rPr>
              <a:t>Miss Eaglen can </a:t>
            </a:r>
            <a:r>
              <a:rPr lang="en-GB" sz="2800" dirty="0">
                <a:latin typeface="Trebuchet MS" pitchFamily="34" charset="0"/>
              </a:rPr>
              <a:t>give you a call if necessary. 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23EC2D-830D-4CF7-8A18-592CC8BF8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476672"/>
            <a:ext cx="814387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33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2080" y="1844824"/>
            <a:ext cx="3166120" cy="296648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Please come and join us!</a:t>
            </a:r>
            <a:endParaRPr lang="en-GB" sz="4000" dirty="0"/>
          </a:p>
        </p:txBody>
      </p:sp>
      <p:pic>
        <p:nvPicPr>
          <p:cNvPr id="1026" name="Picture 2" descr="https://attachments.office.net/owa/aeaglen%40skylarkfed.education/service.svc/s/GetAttachmentThumbnail?id=AAMkADU5ODAxMmQ0LWQ5ZWItNGMyOC1hNWFhLWI0ZTIwMTQ1NzU1NABGAAAAAADalS0%2FTwsAQrObTq2uhIQTBwBglYTZcwOGTLOqgwhXyQbMAAAAAAEMAABglYTZcwOGTLOqgwhXyQbMAARN3RbnAAABEgAQAPqQP0zGQN9NkyL3cy43Jks%3D&amp;thumbnailType=2&amp;token=eyJhbGciOiJSUzI1NiIsImtpZCI6IkU1RDJGMEY4REE5M0I2NzA5QzQzQTlFOEE2MTQzQzAzRDYyRjlBODAiLCJ0eXAiOiJKV1QiLCJ4NXQiOiI1ZEx3LU5xVHRuQ2NRNm5vcGhROEE5WXZtb0EifQ.eyJvcmlnaW4iOiJodHRwczovL291dGxvb2sub2ZmaWNlLmNvbSIsInVjIjoiNDFlZjI1MzI0NmE0NDhhNjkxOTUxMzZkYzFmYWIzOTQiLCJzaWduaW5fc3RhdGUiOiJrbXNpIiwidmVyIjoiRXhjaGFuZ2UuQ2FsbGJhY2suVjEiLCJhcHBjdHhzZW5kZXIiOiJPd2FEb3dubG9hZEBhMjUwMWE3Yi0zZjFjLTQ4NjctYjFiNi0zYmJiMzI4YjM0ZjAiLCJpc3NyaW5nIjoiV1ciLCJhcHBjdHgiOiJ7XCJtc2V4Y2hwcm90XCI6XCJvd2FcIixcInB1aWRcIjpcIjExNTM4MDExMTYwNzQyMjc5NTJcIixcInNjb3BlXCI6XCJPd2FEb3dubG9hZFwiLFwib2lkXCI6XCI5MjYyZGU1NC0xNmM5LTQyNTMtOWZkNy05ODJlY2Q4YjA3NWVcIixcInByaW1hcnlzaWRcIjpcIlMtMS01LTIxLTczMjQ5NDcxNC0xNjQ0NzIyMTczLTE5MTM5ODk5MDktMTA4MTk0ODVcIn0iLCJuYmYiOjE3MTg2MDcxMDUsImV4cCI6MTcxODYwNzcwNSwiaXNzIjoiMDAwMDAwMDItMDAwMC0wZmYxLWNlMDAtMDAwMDAwMDAwMDAwQGEyNTAxYTdiLTNmMWMtNDg2Ny1iMWI2LTNiYmIzMjhiMzRmMCIsImF1ZCI6IjAwMDAwMDAyLTAwMDAtMGZmMS1jZTAwLTAwMDAwMDAwMDAwMC9hdHRhY2htZW50cy5vZmZpY2UubmV0QGEyNTAxYTdiLTNmMWMtNDg2Ny1iMWI2LTNiYmIzMjhiMzRmMCIsImhhcHAiOiJvd2EifQ.fsNDaXKNl2X87OsTcg44QCI62uPYsNWCNwogpwDCHkQ85E0_hGCguq5J5qo1G_sZea_QiNQzzdGR7wg8T3glSegZyZuKH-O1tLk11-N68wYrUhHXxUn4kz9HvRBJJWt3c-Sg-327WlsZMdZbCeVlPG5cJq4fPUeckRni8YRb7wAd8klc1sYezROVGVIACoqhepgFGQpg8Qe24r87DTwBBN3yMbBP6giQqTtCfTJl4MPAthKLaCpM9hIhDQD0f88rMhb0vf8RH-ztITE7WtyyBkwT3TlMhgzeFk8snd4M_OKfA2JWlj0UO7-4DkgGoFbquoKiPE04dZ2yd-Mp1SH5ww&amp;X-OWA-CANARY=bdvoV6sB01MAAAAAAAAAAHBzFYeajtwYLXXIGF_Cv4jqWyK32BBB29atF1KSL16CDB6fwrMn1KI.&amp;owa=outlook.office.com&amp;scriptVer=20240531006.14&amp;clientId=4534EBCA64DB4B04AB1207B5709CBDEB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392488" cy="620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73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3068960"/>
            <a:ext cx="8229600" cy="3387832"/>
          </a:xfrm>
        </p:spPr>
        <p:txBody>
          <a:bodyPr/>
          <a:lstStyle/>
          <a:p>
            <a:pPr algn="ctr">
              <a:buNone/>
            </a:pPr>
            <a:r>
              <a:rPr lang="en-GB" sz="2800" dirty="0" err="1">
                <a:latin typeface="Trebuchet MS" pitchFamily="34" charset="0"/>
              </a:rPr>
              <a:t>Barcombe</a:t>
            </a:r>
            <a:r>
              <a:rPr lang="en-GB" sz="2800" dirty="0">
                <a:latin typeface="Trebuchet MS" pitchFamily="34" charset="0"/>
              </a:rPr>
              <a:t> School follows the ‘Early Years Foundation Stage Guidance’ which supports each child to take their next steps and follow their learning interests. </a:t>
            </a:r>
          </a:p>
          <a:p>
            <a:pPr algn="ctr">
              <a:buNone/>
            </a:pPr>
            <a:r>
              <a:rPr lang="en-GB" sz="2800" dirty="0">
                <a:solidFill>
                  <a:srgbClr val="00B050"/>
                </a:solidFill>
                <a:latin typeface="Trebuchet MS" pitchFamily="34" charset="0"/>
              </a:rPr>
              <a:t>Our curriculum is play-based, filled with practical and fun experiences to support thinking and learning. </a:t>
            </a:r>
          </a:p>
          <a:p>
            <a:endParaRPr lang="en-GB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18448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Trebuchet MS" pitchFamily="34" charset="0"/>
              </a:rPr>
              <a:t>Early Years Foundation Stage Curriculum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24A2C-B14A-4198-AC55-249AD1F11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69" y="128031"/>
            <a:ext cx="8143875" cy="163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80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338437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Contact with pre-schools.</a:t>
            </a:r>
          </a:p>
          <a:p>
            <a:r>
              <a:rPr lang="en-US" dirty="0"/>
              <a:t>Teacher visits to Playgroup</a:t>
            </a:r>
          </a:p>
          <a:p>
            <a:r>
              <a:rPr lang="en-US" dirty="0"/>
              <a:t>Playgroup play sessions in Hedgehog garden.</a:t>
            </a:r>
          </a:p>
          <a:p>
            <a:endParaRPr lang="en-US" dirty="0"/>
          </a:p>
          <a:p>
            <a:r>
              <a:rPr lang="en-US" dirty="0"/>
              <a:t>A Little Bit Brave </a:t>
            </a:r>
          </a:p>
          <a:p>
            <a:pPr marL="109728" indent="0">
              <a:buNone/>
            </a:pPr>
            <a:r>
              <a:rPr lang="en-US" dirty="0"/>
              <a:t>activities.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Story videos on </a:t>
            </a:r>
          </a:p>
          <a:p>
            <a:pPr marL="109728" indent="0">
              <a:buNone/>
            </a:pPr>
            <a:r>
              <a:rPr lang="en-US" dirty="0"/>
              <a:t>the website.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Transition from Pre-school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92" y="2911633"/>
            <a:ext cx="4644008" cy="34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76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8412-7A38-4214-B9B9-3DA0C5D4C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94545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School Website Story Videos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5F240-50D4-4D5E-8362-1D9B6EDC42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8B711-5742-4D3D-A052-CE88A39EA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71073"/>
            <a:ext cx="4867250" cy="3998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8C93F-18C5-49DD-A4AB-02F79936D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501008"/>
            <a:ext cx="3553282" cy="3044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471B1-9D55-4883-847A-E05780EC0EEF}"/>
              </a:ext>
            </a:extLst>
          </p:cNvPr>
          <p:cNvSpPr txBox="1"/>
          <p:nvPr/>
        </p:nvSpPr>
        <p:spPr>
          <a:xfrm>
            <a:off x="5796136" y="162880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/>
              <a:t>Useful Information tab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New to Reception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36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2B7A-CE72-4CB1-BA28-C84AB8A50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945450"/>
          </a:xfrm>
        </p:spPr>
        <p:txBody>
          <a:bodyPr/>
          <a:lstStyle/>
          <a:p>
            <a:pPr algn="ctr"/>
            <a:r>
              <a:rPr lang="en-GB" dirty="0"/>
              <a:t>Transition Events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9EADA-08D4-4B86-8A2D-5EF055AC0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294" y="1628800"/>
            <a:ext cx="7772399" cy="3159006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u="sng" dirty="0"/>
              <a:t>Stay and Play session  -</a:t>
            </a:r>
            <a:r>
              <a:rPr lang="en-GB" dirty="0"/>
              <a:t>1.30-2.30pm</a:t>
            </a:r>
            <a:endParaRPr lang="en-GB" u="sng" dirty="0"/>
          </a:p>
          <a:p>
            <a:pPr algn="l"/>
            <a:r>
              <a:rPr lang="en-GB" dirty="0"/>
              <a:t>Group A -Wednesday 26</a:t>
            </a:r>
            <a:r>
              <a:rPr lang="en-GB" baseline="30000" dirty="0"/>
              <a:t>th</a:t>
            </a:r>
            <a:r>
              <a:rPr lang="en-GB" dirty="0"/>
              <a:t> June </a:t>
            </a:r>
          </a:p>
          <a:p>
            <a:pPr algn="l"/>
            <a:r>
              <a:rPr lang="en-GB" dirty="0"/>
              <a:t>Group B -Thursday 27</a:t>
            </a:r>
            <a:r>
              <a:rPr lang="en-GB" baseline="30000" dirty="0"/>
              <a:t>th</a:t>
            </a:r>
            <a:r>
              <a:rPr lang="en-GB" dirty="0"/>
              <a:t> June</a:t>
            </a:r>
          </a:p>
          <a:p>
            <a:pPr algn="l"/>
            <a:endParaRPr lang="en-US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u="sng" dirty="0"/>
              <a:t>Teddy Bear’s Picnic </a:t>
            </a:r>
            <a:r>
              <a:rPr lang="en-US" dirty="0"/>
              <a:t>– </a:t>
            </a:r>
          </a:p>
          <a:p>
            <a:pPr algn="l"/>
            <a:r>
              <a:rPr lang="en-US" dirty="0"/>
              <a:t>Friday 5th July - 11.30-12.30pm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u="sng" dirty="0"/>
              <a:t>Home Visits </a:t>
            </a:r>
            <a:r>
              <a:rPr lang="en-GB" dirty="0"/>
              <a:t>– September 4</a:t>
            </a:r>
            <a:r>
              <a:rPr lang="en-GB" baseline="30000" dirty="0"/>
              <a:t>th</a:t>
            </a:r>
            <a:r>
              <a:rPr lang="en-GB" dirty="0"/>
              <a:t>/5</a:t>
            </a:r>
            <a:r>
              <a:rPr lang="en-GB" baseline="30000" dirty="0"/>
              <a:t>th</a:t>
            </a:r>
            <a:r>
              <a:rPr lang="en-GB" dirty="0"/>
              <a:t>/6</a:t>
            </a:r>
            <a:r>
              <a:rPr lang="en-GB" baseline="30000" dirty="0"/>
              <a:t>th</a:t>
            </a:r>
            <a:endParaRPr lang="en-GB" dirty="0"/>
          </a:p>
          <a:p>
            <a:pPr algn="l"/>
            <a:endParaRPr lang="en-GB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u="sng" dirty="0"/>
              <a:t>Staggered start – 4 Half day sessions.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98D56-6168-4E84-A19A-81122DF76AD4}"/>
              </a:ext>
            </a:extLst>
          </p:cNvPr>
          <p:cNvSpPr txBox="1"/>
          <p:nvPr/>
        </p:nvSpPr>
        <p:spPr>
          <a:xfrm>
            <a:off x="1691680" y="630932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Please see your pack for which sessions you can attend.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54801D-1AD1-4662-9E0E-B1ED3B4AEE93}"/>
              </a:ext>
            </a:extLst>
          </p:cNvPr>
          <p:cNvSpPr/>
          <p:nvPr/>
        </p:nvSpPr>
        <p:spPr>
          <a:xfrm>
            <a:off x="1691680" y="6237312"/>
            <a:ext cx="6408712" cy="4413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248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14FCA6-0869-4C86-A841-8D0D4BE5C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514395"/>
          </a:xfrm>
        </p:spPr>
        <p:txBody>
          <a:bodyPr>
            <a:normAutofit/>
          </a:bodyPr>
          <a:lstStyle/>
          <a:p>
            <a:r>
              <a:rPr lang="en-GB" dirty="0"/>
              <a:t>Miss Eaglen will be your </a:t>
            </a:r>
          </a:p>
          <a:p>
            <a:pPr marL="109728" indent="0">
              <a:buNone/>
            </a:pPr>
            <a:r>
              <a:rPr lang="en-GB" dirty="0"/>
              <a:t>teacher in September.</a:t>
            </a:r>
          </a:p>
          <a:p>
            <a:pPr marL="109728" indent="0">
              <a:buNone/>
            </a:pPr>
            <a:r>
              <a:rPr lang="en-GB" dirty="0"/>
              <a:t> Mrs Hills will be your TA.</a:t>
            </a:r>
          </a:p>
          <a:p>
            <a:r>
              <a:rPr lang="en-GB" dirty="0"/>
              <a:t>Please ask us any questions </a:t>
            </a:r>
          </a:p>
          <a:p>
            <a:pPr marL="109728" indent="0">
              <a:buNone/>
            </a:pPr>
            <a:r>
              <a:rPr lang="en-GB" dirty="0"/>
              <a:t>&amp; say hello today!</a:t>
            </a:r>
          </a:p>
          <a:p>
            <a:pPr marL="109728" indent="0">
              <a:buNone/>
            </a:pPr>
            <a:endParaRPr lang="en-GB" dirty="0"/>
          </a:p>
          <a:p>
            <a:pPr marL="109728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46F49D-C49A-4DBF-BF44-D0296BE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70" y="170080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GB" dirty="0"/>
              <a:t>Meet your teacher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D2DDBC-7EDD-40AA-94FF-8E17A1C64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70" y="254787"/>
            <a:ext cx="8143875" cy="1446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139" y="2348880"/>
            <a:ext cx="2664296" cy="3143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4343898"/>
            <a:ext cx="1987032" cy="247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7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3524"/>
            <a:ext cx="7772400" cy="884311"/>
          </a:xfrm>
        </p:spPr>
        <p:txBody>
          <a:bodyPr/>
          <a:lstStyle/>
          <a:p>
            <a:pPr algn="ctr"/>
            <a:r>
              <a:rPr lang="en-GB" dirty="0"/>
              <a:t>Stay and Play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210" y="1412776"/>
            <a:ext cx="8485286" cy="338437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GB" dirty="0"/>
              <a:t>Stay and play session for you and your child to become familiar with our new environment.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Half the class.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Meet your Year 6 Buddy.</a:t>
            </a:r>
            <a:endParaRPr lang="en-GB" dirty="0"/>
          </a:p>
          <a:p>
            <a:pPr algn="l"/>
            <a:endParaRPr lang="en-GB" dirty="0"/>
          </a:p>
          <a:p>
            <a:pPr algn="l"/>
            <a:r>
              <a:rPr lang="en-GB" dirty="0"/>
              <a:t>Time to play and be in the</a:t>
            </a:r>
          </a:p>
          <a:p>
            <a:pPr algn="l"/>
            <a:r>
              <a:rPr lang="en-GB" dirty="0"/>
              <a:t>classroom environment </a:t>
            </a:r>
          </a:p>
          <a:p>
            <a:pPr algn="l"/>
            <a:r>
              <a:rPr lang="en-GB" dirty="0"/>
              <a:t>with your child.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pic>
        <p:nvPicPr>
          <p:cNvPr id="6" name="Picture 5" descr="C:\Users\amye\Downloads\36B5371469384190AA37A6F74F85ADF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58" y="3249414"/>
            <a:ext cx="4617938" cy="30954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4A71F-238D-4CD5-8814-684B89CB5FEB}"/>
              </a:ext>
            </a:extLst>
          </p:cNvPr>
          <p:cNvSpPr txBox="1"/>
          <p:nvPr/>
        </p:nvSpPr>
        <p:spPr>
          <a:xfrm>
            <a:off x="323528" y="5898841"/>
            <a:ext cx="3096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dirty="0"/>
              <a:t>Wednesday 26</a:t>
            </a:r>
            <a:r>
              <a:rPr lang="en-GB" baseline="30000" dirty="0"/>
              <a:t>th</a:t>
            </a:r>
            <a:r>
              <a:rPr lang="en-GB" dirty="0"/>
              <a:t> June or </a:t>
            </a:r>
          </a:p>
          <a:p>
            <a:pPr algn="l"/>
            <a:r>
              <a:rPr lang="en-GB" dirty="0"/>
              <a:t>Thursday 27</a:t>
            </a:r>
            <a:r>
              <a:rPr lang="en-GB" baseline="30000" dirty="0"/>
              <a:t>th</a:t>
            </a:r>
            <a:r>
              <a:rPr lang="en-GB" dirty="0"/>
              <a:t> June</a:t>
            </a:r>
          </a:p>
        </p:txBody>
      </p:sp>
    </p:spTree>
    <p:extLst>
      <p:ext uri="{BB962C8B-B14F-4D97-AF65-F5344CB8AC3E}">
        <p14:creationId xmlns:p14="http://schemas.microsoft.com/office/powerpoint/2010/main" val="3656017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3740" y="404664"/>
            <a:ext cx="7772400" cy="1017458"/>
          </a:xfrm>
        </p:spPr>
        <p:txBody>
          <a:bodyPr/>
          <a:lstStyle/>
          <a:p>
            <a:pPr algn="ctr"/>
            <a:r>
              <a:rPr lang="en-US" dirty="0"/>
              <a:t>Teddy Bear’s Picnic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593" y="1556792"/>
            <a:ext cx="7772400" cy="11997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Friday 5</a:t>
            </a:r>
            <a:r>
              <a:rPr lang="en-US" baseline="30000" dirty="0"/>
              <a:t>th</a:t>
            </a:r>
            <a:r>
              <a:rPr lang="en-US" dirty="0"/>
              <a:t> July -11.30 – 12.30pm </a:t>
            </a:r>
          </a:p>
          <a:p>
            <a:pPr algn="ctr"/>
            <a:r>
              <a:rPr lang="en-US" dirty="0"/>
              <a:t>Under the Oak tree, at the top of the Rec </a:t>
            </a:r>
            <a:endParaRPr lang="en-GB" dirty="0"/>
          </a:p>
        </p:txBody>
      </p:sp>
      <p:pic>
        <p:nvPicPr>
          <p:cNvPr id="1026" name="Picture 2" descr="Teddy Bear's Picnic - Greenwich Play in the Park 2022 - 6 Apr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5398568" cy="359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47CB9-1DF3-4171-84BD-542BF38D3646}"/>
              </a:ext>
            </a:extLst>
          </p:cNvPr>
          <p:cNvSpPr txBox="1"/>
          <p:nvPr/>
        </p:nvSpPr>
        <p:spPr>
          <a:xfrm>
            <a:off x="426137" y="2634049"/>
            <a:ext cx="2592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latin typeface="+mj-lt"/>
              </a:rPr>
              <a:t>Bring your own picnic and bear.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latin typeface="+mj-lt"/>
              </a:rPr>
              <a:t>Current Hedgehog class will join us.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latin typeface="+mj-lt"/>
              </a:rPr>
              <a:t>Time to play together.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latin typeface="+mj-lt"/>
              </a:rPr>
              <a:t>Get to know new friends and parents.</a:t>
            </a:r>
          </a:p>
        </p:txBody>
      </p:sp>
    </p:spTree>
    <p:extLst>
      <p:ext uri="{BB962C8B-B14F-4D97-AF65-F5344CB8AC3E}">
        <p14:creationId xmlns:p14="http://schemas.microsoft.com/office/powerpoint/2010/main" val="7120136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2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B05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368</TotalTime>
  <Words>897</Words>
  <Application>Microsoft Office PowerPoint</Application>
  <PresentationFormat>On-screen Show (4:3)</PresentationFormat>
  <Paragraphs>151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Comic Sans MS</vt:lpstr>
      <vt:lpstr>Lucida Sans Unicode</vt:lpstr>
      <vt:lpstr>Trebuchet MS</vt:lpstr>
      <vt:lpstr>Verdana</vt:lpstr>
      <vt:lpstr>Wingdings</vt:lpstr>
      <vt:lpstr>Wingdings 2</vt:lpstr>
      <vt:lpstr>Wingdings 3</vt:lpstr>
      <vt:lpstr>Concourse</vt:lpstr>
      <vt:lpstr>PowerPoint Presentation</vt:lpstr>
      <vt:lpstr>Class Structure</vt:lpstr>
      <vt:lpstr>Early Years Foundation Stage Curriculum</vt:lpstr>
      <vt:lpstr>Transition from Pre-school</vt:lpstr>
      <vt:lpstr>School Website Story Videos</vt:lpstr>
      <vt:lpstr>Transition Events</vt:lpstr>
      <vt:lpstr>Meet your teacher</vt:lpstr>
      <vt:lpstr>Stay and Play</vt:lpstr>
      <vt:lpstr>Teddy Bear’s Picnic</vt:lpstr>
      <vt:lpstr>Home Visits</vt:lpstr>
      <vt:lpstr>A Happy Start to School</vt:lpstr>
      <vt:lpstr>PowerPoint Presentation</vt:lpstr>
      <vt:lpstr>A day in Hedgehog Class…</vt:lpstr>
      <vt:lpstr>Inside our classroom…</vt:lpstr>
      <vt:lpstr>In our garden…</vt:lpstr>
      <vt:lpstr>What do I need to bring?</vt:lpstr>
      <vt:lpstr>School Uniform</vt:lpstr>
      <vt:lpstr>Snack time</vt:lpstr>
      <vt:lpstr>Lunch time</vt:lpstr>
      <vt:lpstr>Welly walks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Eaglen</dc:creator>
  <cp:lastModifiedBy>Barcombe Office</cp:lastModifiedBy>
  <cp:revision>49</cp:revision>
  <dcterms:created xsi:type="dcterms:W3CDTF">2020-06-07T13:25:36Z</dcterms:created>
  <dcterms:modified xsi:type="dcterms:W3CDTF">2024-06-21T12:02:20Z</dcterms:modified>
</cp:coreProperties>
</file>