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3"/>
  </p:notesMasterIdLst>
  <p:sldIdLst>
    <p:sldId id="256" r:id="rId2"/>
    <p:sldId id="258" r:id="rId3"/>
    <p:sldId id="283" r:id="rId4"/>
    <p:sldId id="276" r:id="rId5"/>
    <p:sldId id="261" r:id="rId6"/>
    <p:sldId id="265" r:id="rId7"/>
    <p:sldId id="266" r:id="rId8"/>
    <p:sldId id="270" r:id="rId9"/>
    <p:sldId id="267" r:id="rId10"/>
    <p:sldId id="282" r:id="rId11"/>
    <p:sldId id="28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D45"/>
    <a:srgbClr val="006C43"/>
    <a:srgbClr val="C1BDEF"/>
    <a:srgbClr val="69A929"/>
    <a:srgbClr val="CC99FF"/>
    <a:srgbClr val="339966"/>
    <a:srgbClr val="9BD8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69" autoAdjust="0"/>
    <p:restoredTop sz="94660"/>
  </p:normalViewPr>
  <p:slideViewPr>
    <p:cSldViewPr>
      <p:cViewPr varScale="1">
        <p:scale>
          <a:sx n="86" d="100"/>
          <a:sy n="86" d="100"/>
        </p:scale>
        <p:origin x="1358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C2A08-40A5-4BD5-BD91-22A91D603072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D10C7-1FDD-492E-8322-FF4186BC5D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690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D10C7-1FDD-492E-8322-FF4186BC5D5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636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55BD1-16D1-CD22-0C67-392B834C11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5CCE66-CDCE-8365-9ADB-7E770CF583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6F4CB7-090E-4841-1F60-74185E94F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78B0-B0B9-4A0F-8793-5BCCBF599ABA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B305A-F7C8-D9D2-81E2-6D6ECCDB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9DF9E1-2CCE-CAD5-B50C-BAA5FFD2E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DFE9-2A94-411A-B7E2-EBDEE30142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411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E6461-5E89-DA42-D4E9-C639B49E0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21EE2D-8E02-8BA8-1BA5-9EC8971575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177BE-0DD3-E8DE-C5B9-5153E310B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78B0-B0B9-4A0F-8793-5BCCBF599ABA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44089-0BA0-49AF-040B-744711B8E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A2B949-C54D-DA7A-F922-0B805B218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DFE9-2A94-411A-B7E2-EBDEE30142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610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A374CB-279F-4171-E287-1911068E89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BCE711-CED9-08E2-C52A-CF3DC40DB3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7B097-7E24-5AAF-7771-E4F8AF092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78B0-B0B9-4A0F-8793-5BCCBF599ABA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C271C-BE1C-53EC-C0CE-EFA5B66AA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4C5FA-95FB-D66D-7EDA-0C215A807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DFE9-2A94-411A-B7E2-EBDEE30142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406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214-8CB2-427E-C545-49B0DCAC8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9501A-0762-4BE5-5EC5-9C1E5B0AB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38E54-E422-4E50-5F6D-2A490BC93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78B0-B0B9-4A0F-8793-5BCCBF599ABA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FF1E5-2723-46B3-18BC-A7D2EAB85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BB43-FAB6-6559-661B-D66338782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DFE9-2A94-411A-B7E2-EBDEE30142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204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286D4-2977-E245-DFA2-B0E0D854C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A04C5A-5227-1D52-8E14-6A875C74DA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5008C-BAF0-1FAA-55F6-A1BF3B5CF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78B0-B0B9-4A0F-8793-5BCCBF599ABA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834FA-DD0D-72F6-2436-753C176AE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5A563B-3753-9FE2-2AD3-549DC8573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DFE9-2A94-411A-B7E2-EBDEE30142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618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0A393-366C-E178-21AF-B6D57D637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75415-A7AD-C3B4-CE61-812CC0BDB1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1DF2FA-015A-B29A-3E6D-8BACBB8B28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3F818-97F4-3F93-DD17-68CDCF744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78B0-B0B9-4A0F-8793-5BCCBF599ABA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16A556-BA34-63B3-6CC2-9D10EC682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CEDAF7-5DDE-8C22-BF18-0C9F88DD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DFE9-2A94-411A-B7E2-EBDEE30142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063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83A16-9472-42E8-F66C-544C11570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DE304-00D9-634A-FD6F-F7AB5D513A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6E0556-CC8D-B4B6-F45F-2C010CDDC3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23304E-A65C-3B84-29AE-8176E6777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555932-934A-32FC-24FC-C55DDA6B85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1B45BA-EFC8-2865-2ABB-227847AD9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78B0-B0B9-4A0F-8793-5BCCBF599ABA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74D7CE-19EC-69DC-E2C5-12338026D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6BC73-75BF-9A62-E2C5-057713285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DFE9-2A94-411A-B7E2-EBDEE30142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63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96933-E304-A2A8-CF7C-EC8B15CAE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3C0710-89D8-F055-2A56-9F3D4A7E0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78B0-B0B9-4A0F-8793-5BCCBF599ABA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C2C014-7047-30FB-5ACB-AB32CEB29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A74EF0-FDEF-0158-F922-79A64C3B3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DFE9-2A94-411A-B7E2-EBDEE30142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173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F7BCDD-F295-998B-D1EC-232EC66CE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78B0-B0B9-4A0F-8793-5BCCBF599ABA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E5AF9D-6FB0-64B6-6122-65B6E1B5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8DE5B3-ECB3-5579-2D2F-BFDF05125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DFE9-2A94-411A-B7E2-EBDEE30142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383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B4BE8-61C0-72A0-7562-9AEB17317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A0B9D-FFEE-AA12-7385-4E0FC779D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A6D08E-80BB-449B-3597-CB44F144A9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644D60-C4ED-3614-9060-0E64A74F8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78B0-B0B9-4A0F-8793-5BCCBF599ABA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ED9468-1203-E1EE-B83F-A6CA950DA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6F6FAD-01A3-3CBB-5383-99E1B3D34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DFE9-2A94-411A-B7E2-EBDEE30142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924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E1F1A-44E4-8E36-0B8E-D2DD861A9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F4CB0A-896D-283F-9F24-D253F86733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BF5769-D603-4319-99AA-074CB502D9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DFF071-8F93-4B9C-869B-5BE5A91B0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78B0-B0B9-4A0F-8793-5BCCBF599ABA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8E011A-C6BC-0A4F-9604-DCC5F72B8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E46E9F-EA80-7D90-9518-277590F92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DFE9-2A94-411A-B7E2-EBDEE30142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638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67000">
              <a:srgbClr val="C1BDE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7AAEAF-14D5-F084-C1AE-AC62DF9AC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00D092-77B0-FCC4-1C61-CF40180DC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75704-163C-2A46-883E-809AE8836C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2D78B0-B0B9-4A0F-8793-5BCCBF599ABA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A3B8B-029E-ADC9-4E53-968A02DC0B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DA0F4B-BB31-CD65-E408-858C3468DB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8ADFE9-2A94-411A-B7E2-EBDEE30142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328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714660"/>
            <a:ext cx="5544616" cy="1656184"/>
          </a:xfrm>
        </p:spPr>
        <p:txBody>
          <a:bodyPr>
            <a:normAutofit/>
          </a:bodyPr>
          <a:lstStyle/>
          <a:p>
            <a:r>
              <a:rPr lang="en-GB" sz="4400" dirty="0"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Welcome to Barcombe </a:t>
            </a:r>
          </a:p>
          <a:p>
            <a:r>
              <a:rPr lang="en-GB" sz="4400" dirty="0"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Primary School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F41F65-DE20-4C51-98CF-B1FD122A08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45" t="19467" r="2372" b="8259"/>
          <a:stretch>
            <a:fillRect/>
          </a:stretch>
        </p:blipFill>
        <p:spPr>
          <a:xfrm>
            <a:off x="539553" y="2731232"/>
            <a:ext cx="3816424" cy="2520280"/>
          </a:xfrm>
          <a:prstGeom prst="rect">
            <a:avLst/>
          </a:prstGeom>
        </p:spPr>
      </p:pic>
      <p:pic>
        <p:nvPicPr>
          <p:cNvPr id="5" name="Picture 4" descr="Dear Parents and Carers, Welcome back! We hope pupils have enjoyed their  first few days back at school with their teachers and f">
            <a:extLst>
              <a:ext uri="{FF2B5EF4-FFF2-40B4-BE49-F238E27FC236}">
                <a16:creationId xmlns:a16="http://schemas.microsoft.com/office/drawing/2014/main" id="{74B4FBB2-4BC9-1A14-7BA9-F5D3A2A30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272" y="332656"/>
            <a:ext cx="1152128" cy="21602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8CE855C-0511-C7D5-C060-9BC0DC1D60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395" t="3535" r="4710" b="6089"/>
          <a:stretch>
            <a:fillRect/>
          </a:stretch>
        </p:blipFill>
        <p:spPr>
          <a:xfrm>
            <a:off x="4788024" y="2708920"/>
            <a:ext cx="3672408" cy="24972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B22656-9571-C9A3-A5A2-C7D2EC033BF3}"/>
              </a:ext>
            </a:extLst>
          </p:cNvPr>
          <p:cNvSpPr txBox="1"/>
          <p:nvPr/>
        </p:nvSpPr>
        <p:spPr>
          <a:xfrm>
            <a:off x="539553" y="5544234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>
                <a:solidFill>
                  <a:srgbClr val="076D45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small and mighty school where everyone flourishes in the heart of the community.</a:t>
            </a:r>
          </a:p>
        </p:txBody>
      </p:sp>
    </p:spTree>
    <p:extLst>
      <p:ext uri="{BB962C8B-B14F-4D97-AF65-F5344CB8AC3E}">
        <p14:creationId xmlns:p14="http://schemas.microsoft.com/office/powerpoint/2010/main" val="3810451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881" y="1369462"/>
            <a:ext cx="9219624" cy="1508106"/>
          </a:xfrm>
        </p:spPr>
        <p:txBody>
          <a:bodyPr>
            <a:normAutofit/>
          </a:bodyPr>
          <a:lstStyle/>
          <a:p>
            <a:pPr algn="l"/>
            <a:r>
              <a:rPr lang="en-US" sz="2300" b="1" dirty="0">
                <a:latin typeface="Gill Sans MT" panose="020B0502020104020203" pitchFamily="34" charset="0"/>
                <a:ea typeface="Cambria" panose="02040503050406030204" pitchFamily="18" charset="0"/>
              </a:rPr>
              <a:t>After School Club - (Monday to Thursday)</a:t>
            </a:r>
          </a:p>
          <a:p>
            <a:pPr algn="l"/>
            <a:r>
              <a:rPr lang="en-US" sz="2300" dirty="0">
                <a:latin typeface="Gill Sans MT" panose="020B0502020104020203" pitchFamily="34" charset="0"/>
                <a:ea typeface="Cambria" panose="02040503050406030204" pitchFamily="18" charset="0"/>
              </a:rPr>
              <a:t>3.15pm to 4.15pm - </a:t>
            </a:r>
            <a:r>
              <a:rPr lang="en-US" sz="2300" b="1" dirty="0">
                <a:latin typeface="Gill Sans MT" panose="020B0502020104020203" pitchFamily="34" charset="0"/>
                <a:ea typeface="Cambria" panose="02040503050406030204" pitchFamily="18" charset="0"/>
              </a:rPr>
              <a:t>£5    </a:t>
            </a:r>
            <a:r>
              <a:rPr lang="en-US" sz="2300" dirty="0">
                <a:latin typeface="Gill Sans MT" panose="020B0502020104020203" pitchFamily="34" charset="0"/>
                <a:ea typeface="Cambria" panose="02040503050406030204" pitchFamily="18" charset="0"/>
              </a:rPr>
              <a:t>4.15pm to 5.30pm - </a:t>
            </a:r>
            <a:r>
              <a:rPr lang="en-US" sz="2300" b="1" dirty="0">
                <a:latin typeface="Gill Sans MT" panose="020B0502020104020203" pitchFamily="34" charset="0"/>
                <a:ea typeface="Cambria" panose="02040503050406030204" pitchFamily="18" charset="0"/>
              </a:rPr>
              <a:t>£6   </a:t>
            </a:r>
            <a:r>
              <a:rPr lang="en-US" sz="2300" dirty="0">
                <a:latin typeface="Gill Sans MT" panose="020B0502020104020203" pitchFamily="34" charset="0"/>
                <a:ea typeface="Cambria" panose="02040503050406030204" pitchFamily="18" charset="0"/>
              </a:rPr>
              <a:t>3.15 to 5:30pm - </a:t>
            </a:r>
            <a:r>
              <a:rPr lang="en-US" sz="2300" b="1" dirty="0">
                <a:latin typeface="Gill Sans MT" panose="020B0502020104020203" pitchFamily="34" charset="0"/>
                <a:ea typeface="Cambria" panose="02040503050406030204" pitchFamily="18" charset="0"/>
              </a:rPr>
              <a:t>£10</a:t>
            </a:r>
          </a:p>
          <a:p>
            <a:pPr algn="l"/>
            <a:r>
              <a:rPr lang="en-US" sz="2300" dirty="0">
                <a:latin typeface="Gill Sans MT" panose="020B0502020104020203" pitchFamily="34" charset="0"/>
                <a:ea typeface="Cambria" panose="02040503050406030204" pitchFamily="18" charset="0"/>
              </a:rPr>
              <a:t>Please email the school office to book a space.</a:t>
            </a:r>
            <a:endParaRPr lang="en-GB" sz="2300" dirty="0">
              <a:latin typeface="Gill Sans MT" panose="020B0502020104020203" pitchFamily="34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00EF33-1095-C11D-9CA4-A9553B1287F6}"/>
              </a:ext>
            </a:extLst>
          </p:cNvPr>
          <p:cNvSpPr txBox="1"/>
          <p:nvPr/>
        </p:nvSpPr>
        <p:spPr>
          <a:xfrm>
            <a:off x="1852903" y="3232701"/>
            <a:ext cx="7291097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300" dirty="0">
                <a:latin typeface="Gill Sans MT" panose="020B0502020104020203" pitchFamily="34" charset="0"/>
                <a:ea typeface="Cambria" panose="02040503050406030204" pitchFamily="18" charset="0"/>
              </a:rPr>
              <a:t>Tapestry is a secure online learning journal where we share your child’s learning. We upload photos, videos and observations from school. Parents can log in to view, comment and share learning from home. </a:t>
            </a:r>
          </a:p>
        </p:txBody>
      </p:sp>
      <p:pic>
        <p:nvPicPr>
          <p:cNvPr id="9" name="Picture 2" descr="Tapestry – Orchard Preschool and Playgroup">
            <a:extLst>
              <a:ext uri="{FF2B5EF4-FFF2-40B4-BE49-F238E27FC236}">
                <a16:creationId xmlns:a16="http://schemas.microsoft.com/office/drawing/2014/main" id="{957D8C4C-054E-35A9-2C61-1B0FA27B12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25" t="9707" r="27942" b="10844"/>
          <a:stretch>
            <a:fillRect/>
          </a:stretch>
        </p:blipFill>
        <p:spPr bwMode="auto">
          <a:xfrm>
            <a:off x="323528" y="3134932"/>
            <a:ext cx="1296144" cy="1664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Who is Arbor? - Arbor">
            <a:extLst>
              <a:ext uri="{FF2B5EF4-FFF2-40B4-BE49-F238E27FC236}">
                <a16:creationId xmlns:a16="http://schemas.microsoft.com/office/drawing/2014/main" id="{E68956E6-20DE-BE7B-9C17-BD4DA8AD72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4" t="31101" r="22968" b="33200"/>
          <a:stretch/>
        </p:blipFill>
        <p:spPr bwMode="auto">
          <a:xfrm>
            <a:off x="202881" y="5422821"/>
            <a:ext cx="1928319" cy="1030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5132AA3-0239-43E6-6169-3ADC728A8C90}"/>
              </a:ext>
            </a:extLst>
          </p:cNvPr>
          <p:cNvSpPr txBox="1"/>
          <p:nvPr/>
        </p:nvSpPr>
        <p:spPr>
          <a:xfrm>
            <a:off x="2273784" y="5125973"/>
            <a:ext cx="6667335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300" dirty="0">
                <a:latin typeface="Gill Sans MT" panose="020B0502020104020203" pitchFamily="34" charset="0"/>
                <a:ea typeface="Cambria" panose="02040503050406030204" pitchFamily="18" charset="0"/>
              </a:rPr>
              <a:t>Arbor is our online system for school communication. Parents can check messages, attendance and key information. It is also used for payments, trips and bookings, school dinner orders.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6369613-407F-69DF-B2CC-D95913D5C6AC}"/>
              </a:ext>
            </a:extLst>
          </p:cNvPr>
          <p:cNvSpPr txBox="1">
            <a:spLocks/>
          </p:cNvSpPr>
          <p:nvPr/>
        </p:nvSpPr>
        <p:spPr>
          <a:xfrm>
            <a:off x="741451" y="228409"/>
            <a:ext cx="7918648" cy="739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rgbClr val="006C43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Further Information</a:t>
            </a:r>
          </a:p>
        </p:txBody>
      </p:sp>
    </p:spTree>
    <p:extLst>
      <p:ext uri="{BB962C8B-B14F-4D97-AF65-F5344CB8AC3E}">
        <p14:creationId xmlns:p14="http://schemas.microsoft.com/office/powerpoint/2010/main" val="2751350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7E4C4-9312-41F1-B356-A6424B32A0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CA14B2-1A15-49BC-B2AF-712FAF8F84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A9BE34-97D3-4CE3-B896-99B37C4BC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3970" y="0"/>
            <a:ext cx="4836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730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420" y="151199"/>
            <a:ext cx="3312368" cy="2185201"/>
          </a:xfrm>
        </p:spPr>
        <p:txBody>
          <a:bodyPr>
            <a:normAutofit/>
          </a:bodyPr>
          <a:lstStyle/>
          <a:p>
            <a:pPr algn="ctr"/>
            <a:r>
              <a:rPr lang="en-GB" sz="4400" dirty="0">
                <a:solidFill>
                  <a:srgbClr val="006C43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Hedgehogs Class</a:t>
            </a:r>
            <a:br>
              <a:rPr lang="en-GB" b="0" u="sng" dirty="0">
                <a:latin typeface="Gill Sans MT" panose="020B0502020104020203" pitchFamily="34" charset="0"/>
                <a:ea typeface="Cambria" panose="02040503050406030204" pitchFamily="18" charset="0"/>
              </a:rPr>
            </a:br>
            <a:endParaRPr lang="en-GB" sz="3300" b="0" dirty="0">
              <a:latin typeface="Gill Sans MT" panose="020B0502020104020203" pitchFamily="34" charset="0"/>
              <a:ea typeface="Cambria" panose="0204050305040603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5791" y="3645025"/>
            <a:ext cx="8392417" cy="2877479"/>
          </a:xfrm>
        </p:spPr>
        <p:txBody>
          <a:bodyPr>
            <a:normAutofit fontScale="92500" lnSpcReduction="10000"/>
          </a:bodyPr>
          <a:lstStyle/>
          <a:p>
            <a:r>
              <a:rPr lang="en-GB" sz="2600" b="1" u="sng" dirty="0">
                <a:latin typeface="Gill Sans MT" panose="020B0502020104020203" pitchFamily="34" charset="0"/>
                <a:ea typeface="Cambria" panose="02040503050406030204" pitchFamily="18" charset="0"/>
              </a:rPr>
              <a:t>Class Teachers</a:t>
            </a:r>
          </a:p>
          <a:p>
            <a:r>
              <a:rPr lang="en-GB" sz="2600" b="1" dirty="0">
                <a:latin typeface="Gill Sans MT" panose="020B0502020104020203" pitchFamily="34" charset="0"/>
                <a:ea typeface="Cambria" panose="02040503050406030204" pitchFamily="18" charset="0"/>
              </a:rPr>
              <a:t>Mrs Wilkins </a:t>
            </a:r>
            <a:r>
              <a:rPr lang="en-GB" sz="2600" dirty="0">
                <a:latin typeface="Gill Sans MT" panose="020B0502020104020203" pitchFamily="34" charset="0"/>
                <a:ea typeface="Cambria" panose="02040503050406030204" pitchFamily="18" charset="0"/>
              </a:rPr>
              <a:t>– Monday, Tuesday, Wednesday</a:t>
            </a:r>
          </a:p>
          <a:p>
            <a:r>
              <a:rPr lang="en-GB" sz="2600" b="1" dirty="0">
                <a:latin typeface="Gill Sans MT" panose="020B0502020104020203" pitchFamily="34" charset="0"/>
                <a:ea typeface="Cambria" panose="02040503050406030204" pitchFamily="18" charset="0"/>
              </a:rPr>
              <a:t>Mrs Payne </a:t>
            </a:r>
            <a:r>
              <a:rPr lang="en-GB" sz="2600" dirty="0">
                <a:latin typeface="Gill Sans MT" panose="020B0502020104020203" pitchFamily="34" charset="0"/>
                <a:ea typeface="Cambria" panose="02040503050406030204" pitchFamily="18" charset="0"/>
              </a:rPr>
              <a:t>– Thursday, Friday</a:t>
            </a:r>
          </a:p>
          <a:p>
            <a:endParaRPr lang="en-GB" sz="2600" dirty="0"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r>
              <a:rPr lang="en-GB" sz="2600" b="1" u="sng" dirty="0">
                <a:latin typeface="Gill Sans MT" panose="020B0502020104020203" pitchFamily="34" charset="0"/>
                <a:ea typeface="Cambria" panose="02040503050406030204" pitchFamily="18" charset="0"/>
              </a:rPr>
              <a:t>Support Staff</a:t>
            </a:r>
          </a:p>
          <a:p>
            <a:r>
              <a:rPr lang="en-US" sz="2600" b="1" dirty="0" err="1">
                <a:latin typeface="Gill Sans MT" panose="020B0502020104020203" pitchFamily="34" charset="0"/>
                <a:ea typeface="Cambria" panose="02040503050406030204" pitchFamily="18" charset="0"/>
              </a:rPr>
              <a:t>Mrs</a:t>
            </a:r>
            <a:r>
              <a:rPr lang="en-US" sz="2600" b="1" dirty="0">
                <a:latin typeface="Gill Sans MT" panose="020B0502020104020203" pitchFamily="34" charset="0"/>
                <a:ea typeface="Cambria" panose="02040503050406030204" pitchFamily="18" charset="0"/>
              </a:rPr>
              <a:t> Kirsty Hills </a:t>
            </a:r>
            <a:r>
              <a:rPr lang="en-US" sz="2600" dirty="0">
                <a:latin typeface="Gill Sans MT" panose="020B0502020104020203" pitchFamily="34" charset="0"/>
                <a:ea typeface="Cambria" panose="02040503050406030204" pitchFamily="18" charset="0"/>
              </a:rPr>
              <a:t>– Teaching Assistant</a:t>
            </a:r>
          </a:p>
          <a:p>
            <a:r>
              <a:rPr lang="en-US" sz="2600" b="1" dirty="0" err="1">
                <a:latin typeface="Gill Sans MT" panose="020B0502020104020203" pitchFamily="34" charset="0"/>
                <a:ea typeface="Cambria" panose="02040503050406030204" pitchFamily="18" charset="0"/>
              </a:rPr>
              <a:t>Ms</a:t>
            </a:r>
            <a:r>
              <a:rPr lang="en-US" sz="2600" b="1" dirty="0">
                <a:latin typeface="Gill Sans MT" panose="020B0502020104020203" pitchFamily="34" charset="0"/>
                <a:ea typeface="Cambria" panose="02040503050406030204" pitchFamily="18" charset="0"/>
              </a:rPr>
              <a:t> Elphick </a:t>
            </a:r>
            <a:r>
              <a:rPr lang="en-US" sz="2600" dirty="0">
                <a:latin typeface="Gill Sans MT" panose="020B0502020104020203" pitchFamily="34" charset="0"/>
                <a:ea typeface="Cambria" panose="02040503050406030204" pitchFamily="18" charset="0"/>
              </a:rPr>
              <a:t>– Individual Needs Assistant</a:t>
            </a:r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E1D058-D57B-44FB-ABFA-C0200C6FF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641048"/>
            <a:ext cx="4703694" cy="25719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B0210B-4B98-0168-8F14-1F15FC669591}"/>
              </a:ext>
            </a:extLst>
          </p:cNvPr>
          <p:cNvSpPr txBox="1"/>
          <p:nvPr/>
        </p:nvSpPr>
        <p:spPr>
          <a:xfrm>
            <a:off x="362201" y="2216531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Gill Sans MT" panose="020B0502020104020203" pitchFamily="34" charset="0"/>
                <a:ea typeface="Cambria" panose="02040503050406030204" pitchFamily="18" charset="0"/>
              </a:rPr>
              <a:t>13 Reception Children</a:t>
            </a:r>
          </a:p>
          <a:p>
            <a:pPr algn="ctr"/>
            <a:r>
              <a:rPr lang="en-GB" sz="2400" dirty="0">
                <a:latin typeface="Gill Sans MT" panose="020B0502020104020203" pitchFamily="34" charset="0"/>
                <a:ea typeface="Cambria" panose="02040503050406030204" pitchFamily="18" charset="0"/>
              </a:rPr>
              <a:t>8 Year 1 Children</a:t>
            </a:r>
          </a:p>
        </p:txBody>
      </p:sp>
    </p:spTree>
    <p:extLst>
      <p:ext uri="{BB962C8B-B14F-4D97-AF65-F5344CB8AC3E}">
        <p14:creationId xmlns:p14="http://schemas.microsoft.com/office/powerpoint/2010/main" val="3219473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1863" y="1267716"/>
            <a:ext cx="7992888" cy="5316878"/>
          </a:xfrm>
        </p:spPr>
        <p:txBody>
          <a:bodyPr>
            <a:normAutofit fontScale="25000" lnSpcReduction="20000"/>
          </a:bodyPr>
          <a:lstStyle/>
          <a:p>
            <a:pPr marR="64008" lvl="0" algn="l" defTabSz="914400">
              <a:lnSpc>
                <a:spcPct val="100000"/>
              </a:lnSpc>
              <a:spcBef>
                <a:spcPts val="400"/>
              </a:spcBef>
              <a:buClr>
                <a:srgbClr val="00B050"/>
              </a:buClr>
              <a:buSzPct val="68000"/>
              <a:defRPr/>
            </a:pPr>
            <a:r>
              <a:rPr lang="en-US" sz="9200" b="1" dirty="0">
                <a:solidFill>
                  <a:srgbClr val="0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Gill Sans MT" panose="020B0502020104020203" pitchFamily="34" charset="0"/>
                <a:ea typeface="Cambria" panose="02040503050406030204" pitchFamily="18" charset="0"/>
                <a:cs typeface="+mj-cs"/>
              </a:rPr>
              <a:t>School Lunch – Taster Session</a:t>
            </a:r>
          </a:p>
          <a:p>
            <a:pPr marR="64008" lvl="0" algn="l" defTabSz="914400">
              <a:lnSpc>
                <a:spcPct val="100000"/>
              </a:lnSpc>
              <a:spcBef>
                <a:spcPts val="400"/>
              </a:spcBef>
              <a:buClr>
                <a:srgbClr val="00B050"/>
              </a:buClr>
              <a:buSzPct val="68000"/>
              <a:defRPr/>
            </a:pPr>
            <a:r>
              <a:rPr lang="en-US" sz="9200" dirty="0">
                <a:solidFill>
                  <a:srgbClr val="000000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Thursday 25</a:t>
            </a:r>
            <a:r>
              <a:rPr lang="en-US" sz="9200" baseline="30000" dirty="0">
                <a:solidFill>
                  <a:srgbClr val="000000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th</a:t>
            </a:r>
            <a:r>
              <a:rPr lang="en-US" sz="9200" dirty="0">
                <a:solidFill>
                  <a:srgbClr val="000000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 June 12.30-1.00pm </a:t>
            </a:r>
          </a:p>
          <a:p>
            <a:pPr marR="64008" lvl="0" algn="l" defTabSz="914400">
              <a:lnSpc>
                <a:spcPct val="100000"/>
              </a:lnSpc>
              <a:spcBef>
                <a:spcPts val="400"/>
              </a:spcBef>
              <a:buClr>
                <a:srgbClr val="00B050"/>
              </a:buClr>
              <a:buSzPct val="68000"/>
              <a:defRPr/>
            </a:pPr>
            <a:r>
              <a:rPr lang="en-US" sz="9200" dirty="0">
                <a:solidFill>
                  <a:srgbClr val="000000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Meet Year 6 buddies. They will be there to help as you try food from our menu.</a:t>
            </a:r>
            <a:endParaRPr lang="en-US" sz="9200" b="1" dirty="0">
              <a:solidFill>
                <a:srgbClr val="00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pPr algn="l"/>
            <a:endParaRPr lang="en-GB" sz="9200" b="1" dirty="0"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pPr algn="l"/>
            <a:r>
              <a:rPr lang="en-GB" sz="9200" b="1" dirty="0">
                <a:latin typeface="Gill Sans MT" panose="020B0502020104020203" pitchFamily="34" charset="0"/>
                <a:ea typeface="Cambria" panose="02040503050406030204" pitchFamily="18" charset="0"/>
              </a:rPr>
              <a:t>Stay and Play Sessions</a:t>
            </a:r>
          </a:p>
          <a:p>
            <a:pPr algn="l"/>
            <a:r>
              <a:rPr lang="en-GB" sz="9200" dirty="0">
                <a:latin typeface="Gill Sans MT" panose="020B0502020104020203" pitchFamily="34" charset="0"/>
                <a:ea typeface="Cambria" panose="02040503050406030204" pitchFamily="18" charset="0"/>
              </a:rPr>
              <a:t>Group A –Monday 29</a:t>
            </a:r>
            <a:r>
              <a:rPr lang="en-GB" sz="9200" baseline="30000" dirty="0">
                <a:latin typeface="Gill Sans MT" panose="020B0502020104020203" pitchFamily="34" charset="0"/>
                <a:ea typeface="Cambria" panose="02040503050406030204" pitchFamily="18" charset="0"/>
              </a:rPr>
              <a:t>th</a:t>
            </a:r>
            <a:r>
              <a:rPr lang="en-GB" sz="9200" dirty="0">
                <a:latin typeface="Gill Sans MT" panose="020B0502020104020203" pitchFamily="34" charset="0"/>
                <a:ea typeface="Cambria" panose="02040503050406030204" pitchFamily="18" charset="0"/>
              </a:rPr>
              <a:t> June, 1.30-2.30pm</a:t>
            </a:r>
          </a:p>
          <a:p>
            <a:pPr algn="l"/>
            <a:r>
              <a:rPr lang="en-GB" sz="9200" dirty="0">
                <a:latin typeface="Gill Sans MT" panose="020B0502020104020203" pitchFamily="34" charset="0"/>
                <a:ea typeface="Cambria" panose="02040503050406030204" pitchFamily="18" charset="0"/>
              </a:rPr>
              <a:t>Group B –Wednesday 1</a:t>
            </a:r>
            <a:r>
              <a:rPr lang="en-GB" sz="9200" baseline="30000" dirty="0">
                <a:latin typeface="Gill Sans MT" panose="020B0502020104020203" pitchFamily="34" charset="0"/>
                <a:ea typeface="Cambria" panose="02040503050406030204" pitchFamily="18" charset="0"/>
              </a:rPr>
              <a:t>st</a:t>
            </a:r>
            <a:r>
              <a:rPr lang="en-GB" sz="9200" dirty="0">
                <a:latin typeface="Gill Sans MT" panose="020B0502020104020203" pitchFamily="34" charset="0"/>
                <a:ea typeface="Cambria" panose="02040503050406030204" pitchFamily="18" charset="0"/>
              </a:rPr>
              <a:t> July, 1.30-2.30pm</a:t>
            </a: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B050"/>
              </a:buClr>
              <a:buSzPct val="68000"/>
              <a:buFont typeface="Wingdings 3"/>
              <a:buNone/>
              <a:tabLst/>
              <a:defRPr/>
            </a:pPr>
            <a:r>
              <a:rPr kumimoji="0" lang="en-US" sz="9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0"/>
                <a:ea typeface="Cambria" panose="02040503050406030204" pitchFamily="18" charset="0"/>
              </a:rPr>
              <a:t>Meet Year 6 buddies again</a:t>
            </a:r>
            <a:r>
              <a:rPr lang="en-US" sz="9200" dirty="0">
                <a:solidFill>
                  <a:srgbClr val="000000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 and </a:t>
            </a:r>
            <a:r>
              <a:rPr kumimoji="0" lang="en-US" sz="9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0"/>
                <a:ea typeface="Cambria" panose="02040503050406030204" pitchFamily="18" charset="0"/>
              </a:rPr>
              <a:t>explore the classroom.</a:t>
            </a: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B050"/>
              </a:buClr>
              <a:buSzPct val="68000"/>
              <a:buFont typeface="Wingdings 3"/>
              <a:buNone/>
              <a:tabLst/>
              <a:defRPr/>
            </a:pPr>
            <a:endParaRPr lang="en-US" sz="9200" b="1" dirty="0">
              <a:solidFill>
                <a:srgbClr val="00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B050"/>
              </a:buClr>
              <a:buSzPct val="68000"/>
              <a:buFont typeface="Wingdings 3"/>
              <a:buNone/>
              <a:tabLst/>
              <a:defRPr/>
            </a:pPr>
            <a:r>
              <a:rPr lang="en-US" sz="9200" b="1" dirty="0">
                <a:solidFill>
                  <a:srgbClr val="0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Gill Sans MT" panose="020B0502020104020203" pitchFamily="34" charset="0"/>
                <a:ea typeface="Cambria" panose="02040503050406030204" pitchFamily="18" charset="0"/>
              </a:rPr>
              <a:t>Staggered Start Dates</a:t>
            </a:r>
          </a:p>
          <a:p>
            <a:pPr algn="l"/>
            <a:r>
              <a:rPr lang="en-US" sz="9200" dirty="0">
                <a:latin typeface="Gill Sans MT" panose="020B0502020104020203" pitchFamily="34" charset="0"/>
                <a:ea typeface="Cambria" panose="02040503050406030204" pitchFamily="18" charset="0"/>
              </a:rPr>
              <a:t>Staggered start dates have been emailed to you.</a:t>
            </a:r>
            <a:endParaRPr kumimoji="0" lang="en-US" sz="9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pPr algn="l"/>
            <a:endParaRPr kumimoji="0" lang="en-US" sz="9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pPr algn="l"/>
            <a:r>
              <a:rPr kumimoji="0" lang="en-US" sz="9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Gill Sans MT" panose="020B0502020104020203" pitchFamily="34" charset="0"/>
                <a:ea typeface="Cambria" panose="02040503050406030204" pitchFamily="18" charset="0"/>
              </a:rPr>
              <a:t>Nursery and Playgroup Visits </a:t>
            </a: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B050"/>
              </a:buClr>
              <a:buSzPct val="68000"/>
              <a:buFont typeface="Wingdings 3"/>
              <a:buNone/>
              <a:tabLst/>
              <a:defRPr/>
            </a:pPr>
            <a:r>
              <a:rPr kumimoji="0" lang="en-US" sz="9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0"/>
                <a:ea typeface="Cambria" panose="02040503050406030204" pitchFamily="18" charset="0"/>
              </a:rPr>
              <a:t>We will visit your child in their nursery/playgroup setting to carry out a handover meeting with your child’s key worker.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686017"/>
            <a:ext cx="2529448" cy="25955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6D6BF6-FE60-4F44-82AF-E60917D250F2}"/>
              </a:ext>
            </a:extLst>
          </p:cNvPr>
          <p:cNvSpPr txBox="1"/>
          <p:nvPr/>
        </p:nvSpPr>
        <p:spPr>
          <a:xfrm>
            <a:off x="395536" y="273646"/>
            <a:ext cx="6840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6C43"/>
                </a:solidFill>
                <a:latin typeface="Gill Sans MT" panose="020B0502020104020203" pitchFamily="34" charset="0"/>
                <a:ea typeface="Cambria" panose="02040503050406030204" pitchFamily="18" charset="0"/>
                <a:cs typeface="+mj-cs"/>
              </a:rPr>
              <a:t>Supporting Transition</a:t>
            </a:r>
            <a:endParaRPr lang="en-GB" sz="4400" dirty="0">
              <a:solidFill>
                <a:srgbClr val="006C43"/>
              </a:solidFill>
              <a:latin typeface="Gill Sans MT" panose="020B0502020104020203" pitchFamily="34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046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02B7A-CE72-4CB1-BA28-C84AB8A50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408" y="250210"/>
            <a:ext cx="8350696" cy="94545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400" dirty="0">
                <a:solidFill>
                  <a:srgbClr val="006C43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Home Visits – 8</a:t>
            </a:r>
            <a:r>
              <a:rPr lang="en-GB" sz="4400" baseline="30000" dirty="0">
                <a:solidFill>
                  <a:srgbClr val="006C43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th</a:t>
            </a:r>
            <a:r>
              <a:rPr lang="en-GB" sz="4400" dirty="0">
                <a:solidFill>
                  <a:srgbClr val="006C43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 and 9</a:t>
            </a:r>
            <a:r>
              <a:rPr lang="en-GB" sz="4400" baseline="30000" dirty="0">
                <a:solidFill>
                  <a:srgbClr val="006C43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th</a:t>
            </a:r>
            <a:r>
              <a:rPr lang="en-GB" sz="4400" dirty="0">
                <a:solidFill>
                  <a:srgbClr val="006C43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 September</a:t>
            </a:r>
          </a:p>
        </p:txBody>
      </p:sp>
      <p:sp>
        <p:nvSpPr>
          <p:cNvPr id="4" name="Rectangle 3"/>
          <p:cNvSpPr/>
          <p:nvPr/>
        </p:nvSpPr>
        <p:spPr>
          <a:xfrm>
            <a:off x="302216" y="1412776"/>
            <a:ext cx="4791439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500" dirty="0">
                <a:latin typeface="Gill Sans MT" panose="020B0502020104020203" pitchFamily="34" charset="0"/>
                <a:ea typeface="Cambria" panose="02040503050406030204" pitchFamily="18" charset="0"/>
              </a:rPr>
              <a:t>An opportunity for us to meet you and your child in a relaxed home environment. </a:t>
            </a:r>
          </a:p>
          <a:p>
            <a:endParaRPr lang="en-GB" sz="2500" dirty="0"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r>
              <a:rPr lang="en-GB" sz="2500" dirty="0">
                <a:latin typeface="Gill Sans MT" panose="020B0502020104020203" pitchFamily="34" charset="0"/>
                <a:ea typeface="Cambria" panose="02040503050406030204" pitchFamily="18" charset="0"/>
              </a:rPr>
              <a:t>Time to talk with you about your child, in a confidential space.</a:t>
            </a:r>
          </a:p>
          <a:p>
            <a:endParaRPr lang="en-GB" sz="2500" dirty="0"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r>
              <a:rPr lang="en-GB" sz="2500" dirty="0">
                <a:latin typeface="Gill Sans MT" panose="020B0502020104020203" pitchFamily="34" charset="0"/>
                <a:ea typeface="Cambria" panose="02040503050406030204" pitchFamily="18" charset="0"/>
              </a:rPr>
              <a:t>A chance to ask any questions </a:t>
            </a:r>
          </a:p>
          <a:p>
            <a:r>
              <a:rPr lang="en-GB" sz="2500" dirty="0">
                <a:latin typeface="Gill Sans MT" panose="020B0502020104020203" pitchFamily="34" charset="0"/>
                <a:ea typeface="Cambria" panose="02040503050406030204" pitchFamily="18" charset="0"/>
              </a:rPr>
              <a:t>and share any key worries or </a:t>
            </a:r>
          </a:p>
          <a:p>
            <a:r>
              <a:rPr lang="en-GB" sz="2500" dirty="0">
                <a:latin typeface="Gill Sans MT" panose="020B0502020104020203" pitchFamily="34" charset="0"/>
                <a:ea typeface="Cambria" panose="02040503050406030204" pitchFamily="18" charset="0"/>
              </a:rPr>
              <a:t>information.</a:t>
            </a:r>
          </a:p>
          <a:p>
            <a:endParaRPr lang="en-GB" sz="2500" dirty="0"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r>
              <a:rPr lang="en-GB" sz="2500" dirty="0">
                <a:latin typeface="Gill Sans MT" panose="020B0502020104020203" pitchFamily="34" charset="0"/>
                <a:ea typeface="Cambria" panose="02040503050406030204" pitchFamily="18" charset="0"/>
              </a:rPr>
              <a:t>Time to get to know your child and find out about their favourite toy!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18"/>
          <a:stretch>
            <a:fillRect/>
          </a:stretch>
        </p:blipFill>
        <p:spPr>
          <a:xfrm>
            <a:off x="5183374" y="2060848"/>
            <a:ext cx="3638721" cy="363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248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956319"/>
          </a:xfrm>
        </p:spPr>
        <p:txBody>
          <a:bodyPr>
            <a:normAutofit/>
          </a:bodyPr>
          <a:lstStyle/>
          <a:p>
            <a:pPr algn="ctr"/>
            <a:r>
              <a:rPr lang="en-GB" dirty="0">
                <a:solidFill>
                  <a:srgbClr val="006C43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Staggered Start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340768"/>
            <a:ext cx="8784976" cy="3960617"/>
          </a:xfrm>
        </p:spPr>
        <p:txBody>
          <a:bodyPr>
            <a:normAutofit/>
          </a:bodyPr>
          <a:lstStyle/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sz="2600" dirty="0">
                <a:latin typeface="Gill Sans MT" panose="020B0502020104020203" pitchFamily="34" charset="0"/>
                <a:ea typeface="Cambria" panose="02040503050406030204" pitchFamily="18" charset="0"/>
              </a:rPr>
              <a:t>Two morning sessions and two afternoon sessions.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sz="2600" dirty="0">
                <a:latin typeface="Gill Sans MT" panose="020B0502020104020203" pitchFamily="34" charset="0"/>
                <a:ea typeface="Cambria" panose="02040503050406030204" pitchFamily="18" charset="0"/>
              </a:rPr>
              <a:t>Smaller groups so we can all get to know each other.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sz="2600" dirty="0">
                <a:latin typeface="Gill Sans MT" panose="020B0502020104020203" pitchFamily="34" charset="0"/>
                <a:ea typeface="Cambria" panose="02040503050406030204" pitchFamily="18" charset="0"/>
              </a:rPr>
              <a:t>All children have experience of lunch times.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sz="2600" dirty="0">
                <a:latin typeface="Gill Sans MT" panose="020B0502020104020203" pitchFamily="34" charset="0"/>
                <a:ea typeface="Cambria" panose="02040503050406030204" pitchFamily="18" charset="0"/>
              </a:rPr>
              <a:t>Full time timetable from </a:t>
            </a:r>
            <a:r>
              <a:rPr lang="en-GB" sz="2600" u="sng" dirty="0">
                <a:latin typeface="Gill Sans MT" panose="020B0502020104020203" pitchFamily="34" charset="0"/>
                <a:ea typeface="Cambria" panose="02040503050406030204" pitchFamily="18" charset="0"/>
              </a:rPr>
              <a:t>Wednesday 16</a:t>
            </a:r>
            <a:r>
              <a:rPr lang="en-GB" sz="2600" u="sng" baseline="30000" dirty="0">
                <a:latin typeface="Gill Sans MT" panose="020B0502020104020203" pitchFamily="34" charset="0"/>
                <a:ea typeface="Cambria" panose="02040503050406030204" pitchFamily="18" charset="0"/>
              </a:rPr>
              <a:t>th </a:t>
            </a:r>
            <a:r>
              <a:rPr lang="en-GB" sz="2600" u="sng" dirty="0">
                <a:latin typeface="Gill Sans MT" panose="020B0502020104020203" pitchFamily="34" charset="0"/>
                <a:ea typeface="Cambria" panose="02040503050406030204" pitchFamily="18" charset="0"/>
              </a:rPr>
              <a:t>September</a:t>
            </a:r>
            <a:r>
              <a:rPr lang="en-GB" sz="2600" dirty="0">
                <a:latin typeface="Gill Sans MT" panose="020B0502020104020203" pitchFamily="34" charset="0"/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B0B24E-A32D-4F30-8EEC-9B5F8DC1C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0301" y="3700644"/>
            <a:ext cx="2538785" cy="26219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B63793-43F7-4A17-9F70-96789E970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087" y="3933056"/>
            <a:ext cx="3965119" cy="215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32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15616" y="116632"/>
            <a:ext cx="8229600" cy="1143000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rgbClr val="006C43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Hedgehogs Daily Timetable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3808" y="1273407"/>
            <a:ext cx="9593215" cy="563455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2200" b="1" dirty="0">
                <a:latin typeface="Gill Sans MT" panose="020B0502020104020203" pitchFamily="34" charset="0"/>
                <a:ea typeface="Cambria" panose="02040503050406030204" pitchFamily="18" charset="0"/>
              </a:rPr>
              <a:t>8.35 to 8.45 - </a:t>
            </a:r>
            <a:r>
              <a:rPr lang="en-GB" sz="2200" dirty="0">
                <a:latin typeface="Gill Sans MT" panose="020B0502020104020203" pitchFamily="34" charset="0"/>
                <a:ea typeface="Cambria" panose="02040503050406030204" pitchFamily="18" charset="0"/>
              </a:rPr>
              <a:t>Children arrive at school</a:t>
            </a:r>
          </a:p>
          <a:p>
            <a:pPr>
              <a:lnSpc>
                <a:spcPct val="100000"/>
              </a:lnSpc>
              <a:buNone/>
            </a:pPr>
            <a:r>
              <a:rPr lang="en-GB" sz="2200" b="1" dirty="0">
                <a:latin typeface="Gill Sans MT" panose="020B0502020104020203" pitchFamily="34" charset="0"/>
                <a:ea typeface="Cambria" panose="02040503050406030204" pitchFamily="18" charset="0"/>
              </a:rPr>
              <a:t>8:45 to 9:00 – </a:t>
            </a:r>
            <a:r>
              <a:rPr lang="en-GB" sz="2200" dirty="0">
                <a:latin typeface="Gill Sans MT" panose="020B0502020104020203" pitchFamily="34" charset="0"/>
                <a:ea typeface="Cambria" panose="02040503050406030204" pitchFamily="18" charset="0"/>
              </a:rPr>
              <a:t>Soft start with self-initiated play </a:t>
            </a:r>
          </a:p>
          <a:p>
            <a:pPr>
              <a:lnSpc>
                <a:spcPct val="100000"/>
              </a:lnSpc>
              <a:buNone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6C43"/>
                </a:solidFill>
                <a:effectLst/>
                <a:uLnTx/>
                <a:uFillTx/>
                <a:latin typeface="Gill Sans MT" panose="020B0502020104020203" pitchFamily="34" charset="0"/>
                <a:ea typeface="Cambria" panose="02040503050406030204" pitchFamily="18" charset="0"/>
              </a:rPr>
              <a:t>Morning Session</a:t>
            </a:r>
          </a:p>
          <a:p>
            <a:pPr marL="447675" indent="-447675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 MT" panose="020B0502020104020203" pitchFamily="34" charset="0"/>
                <a:ea typeface="Cambria" panose="02040503050406030204" pitchFamily="18" charset="0"/>
              </a:rPr>
              <a:t>Teacher led </a:t>
            </a:r>
            <a:r>
              <a:rPr lang="en-GB" sz="2200" dirty="0">
                <a:latin typeface="Gill Sans MT" panose="020B0502020104020203" pitchFamily="34" charset="0"/>
                <a:ea typeface="Cambria" panose="02040503050406030204" pitchFamily="18" charset="0"/>
              </a:rPr>
              <a:t>whole class sessions 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 MT" panose="020B0502020104020203" pitchFamily="34" charset="0"/>
                <a:ea typeface="Cambria" panose="02040503050406030204" pitchFamily="18" charset="0"/>
              </a:rPr>
              <a:t>- Phonics, </a:t>
            </a:r>
            <a:r>
              <a:rPr lang="en-GB" sz="2200" dirty="0">
                <a:latin typeface="Gill Sans MT" panose="020B0502020104020203" pitchFamily="34" charset="0"/>
                <a:ea typeface="Cambria" panose="02040503050406030204" pitchFamily="18" charset="0"/>
              </a:rPr>
              <a:t>Maths, Literacy</a:t>
            </a:r>
          </a:p>
          <a:p>
            <a:pPr marL="447675" indent="-447675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GB" sz="2200" dirty="0">
                <a:latin typeface="Gill Sans MT" panose="020B0502020104020203" pitchFamily="34" charset="0"/>
                <a:ea typeface="Cambria" panose="02040503050406030204" pitchFamily="18" charset="0"/>
              </a:rPr>
              <a:t>Snack and Milk</a:t>
            </a:r>
          </a:p>
          <a:p>
            <a:pPr marL="447675" indent="-447675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GB" sz="2200" dirty="0">
                <a:latin typeface="Gill Sans MT" panose="020B0502020104020203" pitchFamily="34" charset="0"/>
                <a:ea typeface="Cambria" panose="02040503050406030204" pitchFamily="18" charset="0"/>
              </a:rPr>
              <a:t>Self-initiated learning and focus group work</a:t>
            </a:r>
          </a:p>
          <a:p>
            <a:pPr>
              <a:lnSpc>
                <a:spcPct val="100000"/>
              </a:lnSpc>
              <a:buNone/>
            </a:pPr>
            <a:r>
              <a:rPr lang="en-GB" sz="2200" b="1" dirty="0">
                <a:latin typeface="Gill Sans MT" panose="020B0502020104020203" pitchFamily="34" charset="0"/>
                <a:ea typeface="Cambria" panose="02040503050406030204" pitchFamily="18" charset="0"/>
              </a:rPr>
              <a:t>12:00 to 1:00</a:t>
            </a:r>
            <a:r>
              <a:rPr lang="en-GB" sz="2200" dirty="0">
                <a:latin typeface="Gill Sans MT" panose="020B0502020104020203" pitchFamily="34" charset="0"/>
                <a:ea typeface="Cambria" panose="02040503050406030204" pitchFamily="18" charset="0"/>
              </a:rPr>
              <a:t> - </a:t>
            </a:r>
            <a:r>
              <a:rPr lang="en-GB" sz="2200" b="1" dirty="0">
                <a:latin typeface="Gill Sans MT" panose="020B0502020104020203" pitchFamily="34" charset="0"/>
                <a:ea typeface="Cambria" panose="02040503050406030204" pitchFamily="18" charset="0"/>
              </a:rPr>
              <a:t>Lunch time </a:t>
            </a:r>
          </a:p>
          <a:p>
            <a:pPr>
              <a:lnSpc>
                <a:spcPct val="100000"/>
              </a:lnSpc>
              <a:buNone/>
            </a:pPr>
            <a:r>
              <a:rPr lang="en-GB" sz="2200" b="1" dirty="0">
                <a:solidFill>
                  <a:srgbClr val="006C43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Afternoon Session</a:t>
            </a:r>
          </a:p>
          <a:p>
            <a:pPr marL="447675" indent="-447675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GB" sz="2200" dirty="0">
                <a:latin typeface="Gill Sans MT" panose="020B0502020104020203" pitchFamily="34" charset="0"/>
                <a:ea typeface="Cambria" panose="02040503050406030204" pitchFamily="18" charset="0"/>
              </a:rPr>
              <a:t>Teacher led whole class sessions – Topic, PE, PSHE, RE, Science</a:t>
            </a:r>
          </a:p>
          <a:p>
            <a:pPr marL="447675" indent="-447675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GB" sz="2200" dirty="0">
                <a:latin typeface="Gill Sans MT" panose="020B0502020104020203" pitchFamily="34" charset="0"/>
                <a:ea typeface="Cambria" panose="02040503050406030204" pitchFamily="18" charset="0"/>
              </a:rPr>
              <a:t>Self-initiated learning and focus group work</a:t>
            </a:r>
          </a:p>
          <a:p>
            <a:pPr marL="447675" indent="-447675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GB" sz="2200" dirty="0">
                <a:latin typeface="Gill Sans MT" panose="020B0502020104020203" pitchFamily="34" charset="0"/>
                <a:ea typeface="Cambria" panose="02040503050406030204" pitchFamily="18" charset="0"/>
              </a:rPr>
              <a:t>Storytime</a:t>
            </a:r>
          </a:p>
          <a:p>
            <a:pPr>
              <a:lnSpc>
                <a:spcPct val="100000"/>
              </a:lnSpc>
              <a:buNone/>
            </a:pPr>
            <a:r>
              <a:rPr lang="en-GB" sz="2200" b="1" dirty="0">
                <a:latin typeface="Gill Sans MT" panose="020B0502020104020203" pitchFamily="34" charset="0"/>
                <a:ea typeface="Cambria" panose="02040503050406030204" pitchFamily="18" charset="0"/>
              </a:rPr>
              <a:t>3.15 - Home time </a:t>
            </a:r>
            <a:endParaRPr lang="en-GB" sz="2200" dirty="0">
              <a:latin typeface="Gill Sans MT" panose="020B0502020104020203" pitchFamily="34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62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16"/>
          <a:stretch>
            <a:fillRect/>
          </a:stretch>
        </p:blipFill>
        <p:spPr>
          <a:xfrm>
            <a:off x="6156176" y="296162"/>
            <a:ext cx="2538919" cy="306985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CA8DEDF-57C6-D5F1-8933-206AA0983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7078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000" dirty="0">
                <a:latin typeface="Gill Sans MT" panose="020B0502020104020203" pitchFamily="34" charset="0"/>
                <a:ea typeface="Cambria" panose="02040503050406030204" pitchFamily="18" charset="0"/>
              </a:rPr>
              <a:t>School uniform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3000" dirty="0">
                <a:latin typeface="Gill Sans MT" panose="020B0502020104020203" pitchFamily="34" charset="0"/>
                <a:ea typeface="Cambria" panose="02040503050406030204" pitchFamily="18" charset="0"/>
              </a:rPr>
              <a:t>Spare set of clothes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3000" dirty="0">
                <a:latin typeface="Gill Sans MT" panose="020B0502020104020203" pitchFamily="34" charset="0"/>
                <a:ea typeface="Cambria" panose="02040503050406030204" pitchFamily="18" charset="0"/>
              </a:rPr>
              <a:t>PE kit   </a:t>
            </a:r>
            <a:r>
              <a:rPr lang="en-GB" sz="2400" dirty="0">
                <a:latin typeface="Gill Sans MT" panose="020B0502020104020203" pitchFamily="34" charset="0"/>
                <a:ea typeface="Cambria" panose="02040503050406030204" pitchFamily="18" charset="0"/>
              </a:rPr>
              <a:t>(wear this to school on PE days)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3000" dirty="0">
                <a:latin typeface="Gill Sans MT" panose="020B0502020104020203" pitchFamily="34" charset="0"/>
                <a:ea typeface="Cambria" panose="02040503050406030204" pitchFamily="18" charset="0"/>
              </a:rPr>
              <a:t>Welly boots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3000" dirty="0">
                <a:latin typeface="Gill Sans MT" panose="020B0502020104020203" pitchFamily="34" charset="0"/>
                <a:ea typeface="Cambria" panose="02040503050406030204" pitchFamily="18" charset="0"/>
              </a:rPr>
              <a:t>Book bag, book and reading record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3000" dirty="0">
                <a:latin typeface="Gill Sans MT" panose="020B0502020104020203" pitchFamily="34" charset="0"/>
                <a:ea typeface="Cambria" panose="02040503050406030204" pitchFamily="18" charset="0"/>
              </a:rPr>
              <a:t>Water bottle</a:t>
            </a:r>
          </a:p>
          <a:p>
            <a:endParaRPr lang="en-GB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F83EA301-F41A-3AEC-98E3-588ABA568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905" y="154078"/>
            <a:ext cx="4392488" cy="1143000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rgbClr val="006C43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What do I need?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4A2AA9-7696-E303-C3E8-1CAB46E69BFC}"/>
              </a:ext>
            </a:extLst>
          </p:cNvPr>
          <p:cNvSpPr txBox="1"/>
          <p:nvPr/>
        </p:nvSpPr>
        <p:spPr>
          <a:xfrm>
            <a:off x="457200" y="5983543"/>
            <a:ext cx="3910869" cy="492443"/>
          </a:xfrm>
          <a:prstGeom prst="rect">
            <a:avLst/>
          </a:prstGeom>
          <a:solidFill>
            <a:srgbClr val="006C43"/>
          </a:solidFill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chemeClr val="bg1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Please label everything!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66771FE-99D6-BFAC-CB0B-3F613EFEED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270" b="7694"/>
          <a:stretch>
            <a:fillRect/>
          </a:stretch>
        </p:blipFill>
        <p:spPr>
          <a:xfrm>
            <a:off x="6156176" y="3491981"/>
            <a:ext cx="2538919" cy="319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83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0046" y="1484784"/>
            <a:ext cx="4504556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dirty="0">
                <a:latin typeface="Gill Sans MT" panose="020B0502020104020203" pitchFamily="34" charset="0"/>
                <a:ea typeface="Cambria" panose="02040503050406030204" pitchFamily="18" charset="0"/>
              </a:rPr>
              <a:t>Everyday we have a selection of fruit available for snack time.</a:t>
            </a:r>
          </a:p>
          <a:p>
            <a:pPr marL="0" indent="0">
              <a:buNone/>
            </a:pPr>
            <a:endParaRPr lang="en-GB" sz="2600" dirty="0"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GB" sz="2600" dirty="0">
                <a:latin typeface="Gill Sans MT" panose="020B0502020104020203" pitchFamily="34" charset="0"/>
                <a:ea typeface="Cambria" panose="02040503050406030204" pitchFamily="18" charset="0"/>
              </a:rPr>
              <a:t>You may want to send in a healthy snack that you know your child will eat as well. Please pop it in a named pot and make sure it is NUT FREE.</a:t>
            </a:r>
          </a:p>
          <a:p>
            <a:pPr marL="0" indent="0">
              <a:buNone/>
            </a:pPr>
            <a:endParaRPr lang="en-GB" sz="2600" dirty="0"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GB" sz="2600" dirty="0">
                <a:latin typeface="Gill Sans MT" panose="020B0502020104020203" pitchFamily="34" charset="0"/>
                <a:ea typeface="Cambria" panose="02040503050406030204" pitchFamily="18" charset="0"/>
              </a:rPr>
              <a:t>Milk is free and available to all children under 5 years old.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6DD3E0-3AB6-4A21-802E-1D958D8E2E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2"/>
          <a:stretch>
            <a:fillRect/>
          </a:stretch>
        </p:blipFill>
        <p:spPr>
          <a:xfrm>
            <a:off x="4948163" y="2132856"/>
            <a:ext cx="3864430" cy="316835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6DF1D33-4C42-DAFF-BAD2-2DD816C972E9}"/>
              </a:ext>
            </a:extLst>
          </p:cNvPr>
          <p:cNvSpPr txBox="1">
            <a:spLocks/>
          </p:cNvSpPr>
          <p:nvPr/>
        </p:nvSpPr>
        <p:spPr>
          <a:xfrm>
            <a:off x="685800" y="332656"/>
            <a:ext cx="7772400" cy="956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rgbClr val="006C43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Snack Time</a:t>
            </a:r>
          </a:p>
        </p:txBody>
      </p:sp>
    </p:spTree>
    <p:extLst>
      <p:ext uri="{BB962C8B-B14F-4D97-AF65-F5344CB8AC3E}">
        <p14:creationId xmlns:p14="http://schemas.microsoft.com/office/powerpoint/2010/main" val="36440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307" y="1602903"/>
            <a:ext cx="5019765" cy="4660305"/>
          </a:xfrm>
        </p:spPr>
        <p:txBody>
          <a:bodyPr>
            <a:noAutofit/>
          </a:bodyPr>
          <a:lstStyle/>
          <a:p>
            <a:pPr algn="l"/>
            <a:r>
              <a:rPr lang="en-GB" sz="2600" dirty="0">
                <a:latin typeface="Gill Sans MT" panose="020B0502020104020203" pitchFamily="34" charset="0"/>
                <a:ea typeface="Cambria" panose="02040503050406030204" pitchFamily="18" charset="0"/>
              </a:rPr>
              <a:t>Free school meals available to all or choose to bring a packed lunch.</a:t>
            </a:r>
          </a:p>
          <a:p>
            <a:pPr algn="l"/>
            <a:endParaRPr lang="en-GB" sz="2600" dirty="0"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pPr algn="l"/>
            <a:r>
              <a:rPr lang="en-GB" sz="2600" dirty="0">
                <a:latin typeface="Gill Sans MT" panose="020B0502020104020203" pitchFamily="34" charset="0"/>
                <a:ea typeface="Cambria" panose="02040503050406030204" pitchFamily="18" charset="0"/>
              </a:rPr>
              <a:t>Parents order lunch online.</a:t>
            </a:r>
          </a:p>
          <a:p>
            <a:pPr algn="l"/>
            <a:endParaRPr lang="en-GB" sz="2600" dirty="0"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pPr algn="l"/>
            <a:r>
              <a:rPr lang="en-GB" sz="2600" dirty="0">
                <a:latin typeface="Gill Sans MT" panose="020B0502020104020203" pitchFamily="34" charset="0"/>
                <a:ea typeface="Cambria" panose="02040503050406030204" pitchFamily="18" charset="0"/>
              </a:rPr>
              <a:t>Hedgehogs sit together and the Year 6 buddies help us. </a:t>
            </a:r>
          </a:p>
          <a:p>
            <a:pPr algn="l"/>
            <a:endParaRPr lang="en-GB" sz="2600" dirty="0"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pPr algn="l"/>
            <a:r>
              <a:rPr lang="en-GB" sz="2600" dirty="0">
                <a:latin typeface="Gill Sans MT" panose="020B0502020104020203" pitchFamily="34" charset="0"/>
                <a:ea typeface="Cambria" panose="02040503050406030204" pitchFamily="18" charset="0"/>
              </a:rPr>
              <a:t>After lunch, we all go out to the playground and play with our buddies and friends.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7820CB-59B6-44C0-B985-6D1BE32197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43"/>
          <a:stretch>
            <a:fillRect/>
          </a:stretch>
        </p:blipFill>
        <p:spPr>
          <a:xfrm>
            <a:off x="5251853" y="1988840"/>
            <a:ext cx="3568566" cy="3600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5ED1674-C7A0-B669-C63E-423AE37930AD}"/>
              </a:ext>
            </a:extLst>
          </p:cNvPr>
          <p:cNvSpPr txBox="1">
            <a:spLocks/>
          </p:cNvSpPr>
          <p:nvPr/>
        </p:nvSpPr>
        <p:spPr>
          <a:xfrm>
            <a:off x="685800" y="202877"/>
            <a:ext cx="7772400" cy="956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rgbClr val="006C43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Lunch Time</a:t>
            </a:r>
          </a:p>
        </p:txBody>
      </p:sp>
    </p:spTree>
    <p:extLst>
      <p:ext uri="{BB962C8B-B14F-4D97-AF65-F5344CB8AC3E}">
        <p14:creationId xmlns:p14="http://schemas.microsoft.com/office/powerpoint/2010/main" val="588473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8289</TotalTime>
  <Words>601</Words>
  <Application>Microsoft Office PowerPoint</Application>
  <PresentationFormat>On-screen Show (4:3)</PresentationFormat>
  <Paragraphs>88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Courier New</vt:lpstr>
      <vt:lpstr>Gill Sans MT</vt:lpstr>
      <vt:lpstr>Wingdings 3</vt:lpstr>
      <vt:lpstr>Office Theme</vt:lpstr>
      <vt:lpstr>PowerPoint Presentation</vt:lpstr>
      <vt:lpstr>Hedgehogs Class </vt:lpstr>
      <vt:lpstr>PowerPoint Presentation</vt:lpstr>
      <vt:lpstr>Home Visits – 8th and 9th September</vt:lpstr>
      <vt:lpstr>Staggered Start</vt:lpstr>
      <vt:lpstr>Hedgehogs Daily Timetable</vt:lpstr>
      <vt:lpstr>What do I need?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Eaglen</dc:creator>
  <cp:lastModifiedBy>Abigail Wilkins</cp:lastModifiedBy>
  <cp:revision>105</cp:revision>
  <dcterms:created xsi:type="dcterms:W3CDTF">2020-06-07T13:25:36Z</dcterms:created>
  <dcterms:modified xsi:type="dcterms:W3CDTF">2026-06-11T10:35:42Z</dcterms:modified>
</cp:coreProperties>
</file>