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58" r:id="rId3"/>
    <p:sldId id="283" r:id="rId4"/>
    <p:sldId id="276" r:id="rId5"/>
    <p:sldId id="261" r:id="rId6"/>
    <p:sldId id="265" r:id="rId7"/>
    <p:sldId id="266" r:id="rId8"/>
    <p:sldId id="270" r:id="rId9"/>
    <p:sldId id="267" r:id="rId10"/>
    <p:sldId id="282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D45"/>
    <a:srgbClr val="006C43"/>
    <a:srgbClr val="C1BDEF"/>
    <a:srgbClr val="69A929"/>
    <a:srgbClr val="CC99FF"/>
    <a:srgbClr val="339966"/>
    <a:srgbClr val="9BD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86" d="100"/>
          <a:sy n="86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C2A08-40A5-4BD5-BD91-22A91D603072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D10C7-1FDD-492E-8322-FF4186BC5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9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10C7-1FDD-492E-8322-FF4186BC5D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3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5BD1-16D1-CD22-0C67-392B834C1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CCE66-CDCE-8365-9ADB-7E770CF5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F4CB7-090E-4841-1F60-74185E94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305A-F7C8-D9D2-81E2-6D6ECCDB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DF9E1-2CCE-CAD5-B50C-BAA5FFD2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1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61-5E89-DA42-D4E9-C639B49E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1EE2D-8E02-8BA8-1BA5-9EC89715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177BE-0DD3-E8DE-C5B9-5153E310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44089-0BA0-49AF-040B-744711B8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B949-C54D-DA7A-F922-0B805B21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374CB-279F-4171-E287-1911068E8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CE711-CED9-08E2-C52A-CF3DC40DB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7B097-7E24-5AAF-7771-E4F8AF09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C271C-BE1C-53EC-C0CE-EFA5B66A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C5FA-95FB-D66D-7EDA-0C215A80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0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214-8CB2-427E-C545-49B0DCAC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501A-0762-4BE5-5EC5-9C1E5B0A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38E54-E422-4E50-5F6D-2A490BC9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F1E5-2723-46B3-18BC-A7D2EAB8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BB43-FAB6-6559-661B-D6633878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86D4-2977-E245-DFA2-B0E0D854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04C5A-5227-1D52-8E14-6A875C74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008C-BAF0-1FAA-55F6-A1BF3B5C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34FA-DD0D-72F6-2436-753C176A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563B-3753-9FE2-2AD3-549DC857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1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A393-366C-E178-21AF-B6D57D63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75415-A7AD-C3B4-CE61-812CC0BD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F2FA-015A-B29A-3E6D-8BACBB8B2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3F818-97F4-3F93-DD17-68CDCF74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6A556-BA34-63B3-6CC2-9D10EC68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EDAF7-5DDE-8C22-BF18-0C9F88DD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6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3A16-9472-42E8-F66C-544C1157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DE304-00D9-634A-FD6F-F7AB5D51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E0556-CC8D-B4B6-F45F-2C010CDDC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3304E-A65C-3B84-29AE-8176E6777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55932-934A-32FC-24FC-C55DDA6B8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B45BA-EFC8-2865-2ABB-227847AD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D7CE-19EC-69DC-E2C5-12338026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6BC73-75BF-9A62-E2C5-05771328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6933-E304-A2A8-CF7C-EC8B15CA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C0710-89D8-F055-2A56-9F3D4A7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2C014-7047-30FB-5ACB-AB32CEB2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74EF0-FDEF-0158-F922-79A64C3B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7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7BCDD-F295-998B-D1EC-232EC66C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5AF9D-6FB0-64B6-6122-65B6E1B5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DE5B3-ECB3-5579-2D2F-BFDF0512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8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4BE8-61C0-72A0-7562-9AEB1731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A0B9D-FFEE-AA12-7385-4E0FC779D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6D08E-80BB-449B-3597-CB44F144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44D60-C4ED-3614-9060-0E64A74F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D9468-1203-E1EE-B83F-A6CA950D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6FAD-01A3-3CBB-5383-99E1B3D3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2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1F1A-44E4-8E36-0B8E-D2DD861A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4CB0A-896D-283F-9F24-D253F8673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F5769-D603-4319-99AA-074CB502D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FF071-8F93-4B9C-869B-5BE5A91B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E011A-C6BC-0A4F-9604-DCC5F72B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46E9F-EA80-7D90-9518-277590F9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3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rgbClr val="C1BDE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AAEAF-14D5-F084-C1AE-AC62DF9A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D092-77B0-FCC4-1C61-CF40180D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5704-163C-2A46-883E-809AE8836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D78B0-B0B9-4A0F-8793-5BCCBF599ABA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A3B8B-029E-ADC9-4E53-968A02DC0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A0F4B-BB31-CD65-E408-858C3468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2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714660"/>
            <a:ext cx="5544616" cy="1656184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Barcombe </a:t>
            </a:r>
          </a:p>
          <a:p>
            <a:r>
              <a:rPr lang="en-GB" sz="44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Primary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41F65-DE20-4C51-98CF-B1FD122A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5" t="19467" r="2372" b="8259"/>
          <a:stretch>
            <a:fillRect/>
          </a:stretch>
        </p:blipFill>
        <p:spPr>
          <a:xfrm>
            <a:off x="539553" y="2731232"/>
            <a:ext cx="3816424" cy="2520280"/>
          </a:xfrm>
          <a:prstGeom prst="rect">
            <a:avLst/>
          </a:prstGeom>
        </p:spPr>
      </p:pic>
      <p:pic>
        <p:nvPicPr>
          <p:cNvPr id="5" name="Picture 4" descr="Dear Parents and Carers, Welcome back! We hope pupils have enjoyed their  first few days back at school with their teachers and f">
            <a:extLst>
              <a:ext uri="{FF2B5EF4-FFF2-40B4-BE49-F238E27FC236}">
                <a16:creationId xmlns:a16="http://schemas.microsoft.com/office/drawing/2014/main" id="{74B4FBB2-4BC9-1A14-7BA9-F5D3A2A3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32656"/>
            <a:ext cx="1152128" cy="216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E855C-0511-C7D5-C060-9BC0DC1D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95" t="3535" r="4710" b="6089"/>
          <a:stretch>
            <a:fillRect/>
          </a:stretch>
        </p:blipFill>
        <p:spPr>
          <a:xfrm>
            <a:off x="4788024" y="2708920"/>
            <a:ext cx="3672408" cy="2497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22656-9571-C9A3-A5A2-C7D2EC033BF3}"/>
              </a:ext>
            </a:extLst>
          </p:cNvPr>
          <p:cNvSpPr txBox="1"/>
          <p:nvPr/>
        </p:nvSpPr>
        <p:spPr>
          <a:xfrm>
            <a:off x="539553" y="554423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76D45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small and mighty school where everyone flourishes in the heart of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381045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1" y="1369462"/>
            <a:ext cx="9219624" cy="1508106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>
                <a:latin typeface="Gill Sans MT" panose="020B0502020104020203" pitchFamily="34" charset="0"/>
                <a:ea typeface="Cambria" panose="02040503050406030204" pitchFamily="18" charset="0"/>
              </a:rPr>
              <a:t>After School Club - (Monday to Thursday)</a:t>
            </a:r>
          </a:p>
          <a:p>
            <a:pPr algn="l"/>
            <a:r>
              <a:rPr lang="en-US" sz="2300" dirty="0">
                <a:latin typeface="Gill Sans MT" panose="020B0502020104020203" pitchFamily="34" charset="0"/>
                <a:ea typeface="Cambria" panose="02040503050406030204" pitchFamily="18" charset="0"/>
              </a:rPr>
              <a:t>3.15pm to 4.15pm - </a:t>
            </a:r>
            <a:r>
              <a:rPr lang="en-US" sz="2300" b="1" dirty="0">
                <a:latin typeface="Gill Sans MT" panose="020B0502020104020203" pitchFamily="34" charset="0"/>
                <a:ea typeface="Cambria" panose="02040503050406030204" pitchFamily="18" charset="0"/>
              </a:rPr>
              <a:t>£5    </a:t>
            </a:r>
            <a:r>
              <a:rPr lang="en-US" sz="2300" dirty="0">
                <a:latin typeface="Gill Sans MT" panose="020B0502020104020203" pitchFamily="34" charset="0"/>
                <a:ea typeface="Cambria" panose="02040503050406030204" pitchFamily="18" charset="0"/>
              </a:rPr>
              <a:t>4.15pm to 5.30pm - </a:t>
            </a:r>
            <a:r>
              <a:rPr lang="en-US" sz="2300" b="1" dirty="0">
                <a:latin typeface="Gill Sans MT" panose="020B0502020104020203" pitchFamily="34" charset="0"/>
                <a:ea typeface="Cambria" panose="02040503050406030204" pitchFamily="18" charset="0"/>
              </a:rPr>
              <a:t>£6   </a:t>
            </a:r>
            <a:r>
              <a:rPr lang="en-US" sz="2300" dirty="0">
                <a:latin typeface="Gill Sans MT" panose="020B0502020104020203" pitchFamily="34" charset="0"/>
                <a:ea typeface="Cambria" panose="02040503050406030204" pitchFamily="18" charset="0"/>
              </a:rPr>
              <a:t>3.15 to 5:30pm - </a:t>
            </a:r>
            <a:r>
              <a:rPr lang="en-US" sz="2300" b="1" dirty="0">
                <a:latin typeface="Gill Sans MT" panose="020B0502020104020203" pitchFamily="34" charset="0"/>
                <a:ea typeface="Cambria" panose="02040503050406030204" pitchFamily="18" charset="0"/>
              </a:rPr>
              <a:t>£10</a:t>
            </a:r>
          </a:p>
          <a:p>
            <a:pPr algn="l"/>
            <a:r>
              <a:rPr lang="en-US" sz="2300" dirty="0">
                <a:latin typeface="Gill Sans MT" panose="020B0502020104020203" pitchFamily="34" charset="0"/>
                <a:ea typeface="Cambria" panose="02040503050406030204" pitchFamily="18" charset="0"/>
              </a:rPr>
              <a:t>Please email the school office to book a space.</a:t>
            </a:r>
            <a:endParaRPr lang="en-GB" sz="2300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0EF33-1095-C11D-9CA4-A9553B1287F6}"/>
              </a:ext>
            </a:extLst>
          </p:cNvPr>
          <p:cNvSpPr txBox="1"/>
          <p:nvPr/>
        </p:nvSpPr>
        <p:spPr>
          <a:xfrm>
            <a:off x="1852903" y="3232701"/>
            <a:ext cx="729109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dirty="0">
                <a:latin typeface="Gill Sans MT" panose="020B0502020104020203" pitchFamily="34" charset="0"/>
                <a:ea typeface="Cambria" panose="02040503050406030204" pitchFamily="18" charset="0"/>
              </a:rPr>
              <a:t>Tapestry is a secure online learning journal where we share your child’s learning. We upload photos, videos and observations from school. Parents can log in to view, comment and share learning from home. </a:t>
            </a:r>
          </a:p>
        </p:txBody>
      </p:sp>
      <p:pic>
        <p:nvPicPr>
          <p:cNvPr id="9" name="Picture 2" descr="Tapestry – Orchard Preschool and Playgroup">
            <a:extLst>
              <a:ext uri="{FF2B5EF4-FFF2-40B4-BE49-F238E27FC236}">
                <a16:creationId xmlns:a16="http://schemas.microsoft.com/office/drawing/2014/main" id="{957D8C4C-054E-35A9-2C61-1B0FA27B1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5" t="9707" r="27942" b="10844"/>
          <a:stretch>
            <a:fillRect/>
          </a:stretch>
        </p:blipFill>
        <p:spPr bwMode="auto">
          <a:xfrm>
            <a:off x="323528" y="3134932"/>
            <a:ext cx="1296144" cy="16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ho is Arbor? - Arbor">
            <a:extLst>
              <a:ext uri="{FF2B5EF4-FFF2-40B4-BE49-F238E27FC236}">
                <a16:creationId xmlns:a16="http://schemas.microsoft.com/office/drawing/2014/main" id="{E68956E6-20DE-BE7B-9C17-BD4DA8AD7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31101" r="22968" b="33200"/>
          <a:stretch/>
        </p:blipFill>
        <p:spPr bwMode="auto">
          <a:xfrm>
            <a:off x="202881" y="5422821"/>
            <a:ext cx="1928319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132AA3-0239-43E6-6169-3ADC728A8C90}"/>
              </a:ext>
            </a:extLst>
          </p:cNvPr>
          <p:cNvSpPr txBox="1"/>
          <p:nvPr/>
        </p:nvSpPr>
        <p:spPr>
          <a:xfrm>
            <a:off x="2273784" y="5125973"/>
            <a:ext cx="666733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dirty="0">
                <a:latin typeface="Gill Sans MT" panose="020B0502020104020203" pitchFamily="34" charset="0"/>
                <a:ea typeface="Cambria" panose="02040503050406030204" pitchFamily="18" charset="0"/>
              </a:rPr>
              <a:t>Arbor is our online system for school communication. Parents can check messages, attendance and key information. It is also used for payments, trips and bookings, school dinner orders.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6369613-407F-69DF-B2CC-D95913D5C6AC}"/>
              </a:ext>
            </a:extLst>
          </p:cNvPr>
          <p:cNvSpPr txBox="1">
            <a:spLocks/>
          </p:cNvSpPr>
          <p:nvPr/>
        </p:nvSpPr>
        <p:spPr>
          <a:xfrm>
            <a:off x="741451" y="228409"/>
            <a:ext cx="7918648" cy="73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135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E4C4-9312-41F1-B356-A6424B32A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A14B2-1A15-49BC-B2AF-712FAF8F8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9BE34-97D3-4CE3-B896-99B37C4B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70" y="0"/>
            <a:ext cx="4836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420" y="151199"/>
            <a:ext cx="3312368" cy="2185201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Hedgehogs Class</a:t>
            </a:r>
            <a:br>
              <a:rPr lang="en-GB" b="0" u="sng" dirty="0">
                <a:latin typeface="Gill Sans MT" panose="020B0502020104020203" pitchFamily="34" charset="0"/>
                <a:ea typeface="Cambria" panose="02040503050406030204" pitchFamily="18" charset="0"/>
              </a:rPr>
            </a:br>
            <a:endParaRPr lang="en-GB" sz="3300" b="0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791" y="3645025"/>
            <a:ext cx="8392417" cy="2877479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u="sng" dirty="0">
                <a:latin typeface="Gill Sans MT" panose="020B0502020104020203" pitchFamily="34" charset="0"/>
                <a:ea typeface="Cambria" panose="02040503050406030204" pitchFamily="18" charset="0"/>
              </a:rPr>
              <a:t>Class Teachers</a:t>
            </a:r>
          </a:p>
          <a:p>
            <a:r>
              <a:rPr lang="en-GB" sz="2600" b="1" dirty="0">
                <a:latin typeface="Gill Sans MT" panose="020B0502020104020203" pitchFamily="34" charset="0"/>
                <a:ea typeface="Cambria" panose="02040503050406030204" pitchFamily="18" charset="0"/>
              </a:rPr>
              <a:t>Mrs Wilkins </a:t>
            </a: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– Monday, Tuesday, Wednesday</a:t>
            </a:r>
          </a:p>
          <a:p>
            <a:r>
              <a:rPr lang="en-GB" sz="2600" b="1" dirty="0">
                <a:latin typeface="Gill Sans MT" panose="020B0502020104020203" pitchFamily="34" charset="0"/>
                <a:ea typeface="Cambria" panose="02040503050406030204" pitchFamily="18" charset="0"/>
              </a:rPr>
              <a:t>Mrs Payne </a:t>
            </a: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– Thursday, Friday</a:t>
            </a:r>
          </a:p>
          <a:p>
            <a:endParaRPr lang="en-GB" sz="26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r>
              <a:rPr lang="en-GB" sz="2600" b="1" u="sng" dirty="0">
                <a:latin typeface="Gill Sans MT" panose="020B0502020104020203" pitchFamily="34" charset="0"/>
                <a:ea typeface="Cambria" panose="02040503050406030204" pitchFamily="18" charset="0"/>
              </a:rPr>
              <a:t>Support Staff</a:t>
            </a:r>
          </a:p>
          <a:p>
            <a:r>
              <a:rPr lang="en-US" sz="2600" b="1" dirty="0" err="1">
                <a:latin typeface="Gill Sans MT" panose="020B0502020104020203" pitchFamily="34" charset="0"/>
                <a:ea typeface="Cambria" panose="02040503050406030204" pitchFamily="18" charset="0"/>
              </a:rPr>
              <a:t>Mrs</a:t>
            </a:r>
            <a:r>
              <a:rPr lang="en-US" sz="2600" b="1" dirty="0">
                <a:latin typeface="Gill Sans MT" panose="020B0502020104020203" pitchFamily="34" charset="0"/>
                <a:ea typeface="Cambria" panose="02040503050406030204" pitchFamily="18" charset="0"/>
              </a:rPr>
              <a:t> Kirsty Hills </a:t>
            </a:r>
            <a:r>
              <a:rPr lang="en-US" sz="2600" dirty="0">
                <a:latin typeface="Gill Sans MT" panose="020B0502020104020203" pitchFamily="34" charset="0"/>
                <a:ea typeface="Cambria" panose="02040503050406030204" pitchFamily="18" charset="0"/>
              </a:rPr>
              <a:t>– Teaching Assistant</a:t>
            </a:r>
          </a:p>
          <a:p>
            <a:r>
              <a:rPr lang="en-US" sz="2600" b="1" dirty="0" err="1">
                <a:latin typeface="Gill Sans MT" panose="020B0502020104020203" pitchFamily="34" charset="0"/>
                <a:ea typeface="Cambria" panose="02040503050406030204" pitchFamily="18" charset="0"/>
              </a:rPr>
              <a:t>Ms</a:t>
            </a:r>
            <a:r>
              <a:rPr lang="en-US" sz="2600" b="1" dirty="0">
                <a:latin typeface="Gill Sans MT" panose="020B0502020104020203" pitchFamily="34" charset="0"/>
                <a:ea typeface="Cambria" panose="02040503050406030204" pitchFamily="18" charset="0"/>
              </a:rPr>
              <a:t> Elphick </a:t>
            </a:r>
            <a:r>
              <a:rPr lang="en-US" sz="2600" dirty="0">
                <a:latin typeface="Gill Sans MT" panose="020B0502020104020203" pitchFamily="34" charset="0"/>
                <a:ea typeface="Cambria" panose="02040503050406030204" pitchFamily="18" charset="0"/>
              </a:rPr>
              <a:t>– Individual Needs Assistant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1D058-D57B-44FB-ABFA-C0200C6F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41048"/>
            <a:ext cx="4703694" cy="2571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0210B-4B98-0168-8F14-1F15FC669591}"/>
              </a:ext>
            </a:extLst>
          </p:cNvPr>
          <p:cNvSpPr txBox="1"/>
          <p:nvPr/>
        </p:nvSpPr>
        <p:spPr>
          <a:xfrm>
            <a:off x="362201" y="221653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ill Sans MT" panose="020B0502020104020203" pitchFamily="34" charset="0"/>
                <a:ea typeface="Cambria" panose="02040503050406030204" pitchFamily="18" charset="0"/>
              </a:rPr>
              <a:t>13 Reception Children</a:t>
            </a:r>
          </a:p>
          <a:p>
            <a:pPr algn="ctr"/>
            <a:r>
              <a:rPr lang="en-GB" sz="2400" dirty="0">
                <a:latin typeface="Gill Sans MT" panose="020B0502020104020203" pitchFamily="34" charset="0"/>
                <a:ea typeface="Cambria" panose="02040503050406030204" pitchFamily="18" charset="0"/>
              </a:rPr>
              <a:t>8 Year 1 Children</a:t>
            </a:r>
          </a:p>
        </p:txBody>
      </p:sp>
    </p:spTree>
    <p:extLst>
      <p:ext uri="{BB962C8B-B14F-4D97-AF65-F5344CB8AC3E}">
        <p14:creationId xmlns:p14="http://schemas.microsoft.com/office/powerpoint/2010/main" val="321947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63" y="1267716"/>
            <a:ext cx="7992888" cy="5316878"/>
          </a:xfrm>
        </p:spPr>
        <p:txBody>
          <a:bodyPr>
            <a:normAutofit fontScale="25000" lnSpcReduction="20000"/>
          </a:bodyPr>
          <a:lstStyle/>
          <a:p>
            <a:pPr marR="64008" lvl="0" algn="l" defTabSz="914400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SzPct val="68000"/>
              <a:defRPr/>
            </a:pPr>
            <a:r>
              <a:rPr lang="en-US" sz="92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+mj-cs"/>
              </a:rPr>
              <a:t>School Lunch – Taster Session</a:t>
            </a:r>
          </a:p>
          <a:p>
            <a:pPr marR="64008" lvl="0" algn="l" defTabSz="914400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SzPct val="68000"/>
              <a:defRPr/>
            </a:pPr>
            <a:r>
              <a:rPr lang="en-US" sz="9200" dirty="0">
                <a:solidFill>
                  <a:srgbClr val="000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Thursday 25</a:t>
            </a:r>
            <a:r>
              <a:rPr lang="en-US" sz="9200" baseline="30000" dirty="0">
                <a:solidFill>
                  <a:srgbClr val="000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</a:t>
            </a:r>
            <a:r>
              <a:rPr lang="en-US" sz="9200" dirty="0">
                <a:solidFill>
                  <a:srgbClr val="000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 June 12.30-1.00pm </a:t>
            </a:r>
          </a:p>
          <a:p>
            <a:pPr marR="64008" lvl="0" algn="l" defTabSz="914400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SzPct val="68000"/>
              <a:defRPr/>
            </a:pPr>
            <a:r>
              <a:rPr lang="en-US" sz="9200" dirty="0">
                <a:solidFill>
                  <a:srgbClr val="000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Meet Year 6 buddies. They will be there to help as you try food from our menu.</a:t>
            </a:r>
            <a:endParaRPr lang="en-US" sz="9200" b="1" dirty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endParaRPr lang="en-GB" sz="92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r>
              <a:rPr lang="en-GB" sz="9200" b="1" dirty="0">
                <a:latin typeface="Gill Sans MT" panose="020B0502020104020203" pitchFamily="34" charset="0"/>
                <a:ea typeface="Cambria" panose="02040503050406030204" pitchFamily="18" charset="0"/>
              </a:rPr>
              <a:t>Stay and Play Sessions</a:t>
            </a:r>
          </a:p>
          <a:p>
            <a:pPr algn="l"/>
            <a:r>
              <a:rPr lang="en-GB" sz="9200" dirty="0">
                <a:latin typeface="Gill Sans MT" panose="020B0502020104020203" pitchFamily="34" charset="0"/>
                <a:ea typeface="Cambria" panose="02040503050406030204" pitchFamily="18" charset="0"/>
              </a:rPr>
              <a:t>Group A –Monday 29</a:t>
            </a:r>
            <a:r>
              <a:rPr lang="en-GB" sz="9200" baseline="30000" dirty="0">
                <a:latin typeface="Gill Sans MT" panose="020B0502020104020203" pitchFamily="34" charset="0"/>
                <a:ea typeface="Cambria" panose="02040503050406030204" pitchFamily="18" charset="0"/>
              </a:rPr>
              <a:t>th</a:t>
            </a:r>
            <a:r>
              <a:rPr lang="en-GB" sz="9200" dirty="0">
                <a:latin typeface="Gill Sans MT" panose="020B0502020104020203" pitchFamily="34" charset="0"/>
                <a:ea typeface="Cambria" panose="02040503050406030204" pitchFamily="18" charset="0"/>
              </a:rPr>
              <a:t> June, 1.30-2.30pm</a:t>
            </a:r>
          </a:p>
          <a:p>
            <a:pPr algn="l"/>
            <a:r>
              <a:rPr lang="en-GB" sz="9200" dirty="0">
                <a:latin typeface="Gill Sans MT" panose="020B0502020104020203" pitchFamily="34" charset="0"/>
                <a:ea typeface="Cambria" panose="02040503050406030204" pitchFamily="18" charset="0"/>
              </a:rPr>
              <a:t>Group B –Wednesday 1</a:t>
            </a:r>
            <a:r>
              <a:rPr lang="en-GB" sz="9200" baseline="30000" dirty="0">
                <a:latin typeface="Gill Sans MT" panose="020B0502020104020203" pitchFamily="34" charset="0"/>
                <a:ea typeface="Cambria" panose="02040503050406030204" pitchFamily="18" charset="0"/>
              </a:rPr>
              <a:t>st</a:t>
            </a:r>
            <a:r>
              <a:rPr lang="en-GB" sz="9200" dirty="0">
                <a:latin typeface="Gill Sans MT" panose="020B0502020104020203" pitchFamily="34" charset="0"/>
                <a:ea typeface="Cambria" panose="02040503050406030204" pitchFamily="18" charset="0"/>
              </a:rPr>
              <a:t> July, 1.30-2.30pm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9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Meet Year 6 buddies again</a:t>
            </a:r>
            <a:r>
              <a:rPr lang="en-US" sz="9200" dirty="0">
                <a:solidFill>
                  <a:srgbClr val="000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 and </a:t>
            </a:r>
            <a:r>
              <a:rPr kumimoji="0" lang="en-US" sz="9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explore the classroom.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68000"/>
              <a:buFont typeface="Wingdings 3"/>
              <a:buNone/>
              <a:tabLst/>
              <a:defRPr/>
            </a:pPr>
            <a:endParaRPr lang="en-US" sz="9200" b="1" dirty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68000"/>
              <a:buFont typeface="Wingdings 3"/>
              <a:buNone/>
              <a:tabLst/>
              <a:defRPr/>
            </a:pPr>
            <a:r>
              <a:rPr lang="en-US" sz="92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</a:rPr>
              <a:t>Staggered Start Dates</a:t>
            </a:r>
          </a:p>
          <a:p>
            <a:pPr algn="l"/>
            <a:r>
              <a:rPr lang="en-US" sz="9200" dirty="0">
                <a:latin typeface="Gill Sans MT" panose="020B0502020104020203" pitchFamily="34" charset="0"/>
                <a:ea typeface="Cambria" panose="02040503050406030204" pitchFamily="18" charset="0"/>
              </a:rPr>
              <a:t>Staggered start dates have been emailed to you.</a:t>
            </a:r>
            <a:endParaRPr kumimoji="0" lang="en-US" sz="9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endParaRPr kumimoji="0" lang="en-US" sz="9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Nursery and Playgroup Visits 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9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We will visit your child in their nursery/playgroup setting to carry out a handover meeting with your child’s key worker.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686017"/>
            <a:ext cx="2529448" cy="2595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6D6BF6-FE60-4F44-82AF-E60917D250F2}"/>
              </a:ext>
            </a:extLst>
          </p:cNvPr>
          <p:cNvSpPr txBox="1"/>
          <p:nvPr/>
        </p:nvSpPr>
        <p:spPr>
          <a:xfrm>
            <a:off x="395536" y="27364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  <a:cs typeface="+mj-cs"/>
              </a:rPr>
              <a:t>Supporting Transition</a:t>
            </a:r>
            <a:endParaRPr lang="en-GB" sz="4400" dirty="0">
              <a:solidFill>
                <a:srgbClr val="006C43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4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2B7A-CE72-4CB1-BA28-C84AB8A50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8" y="250210"/>
            <a:ext cx="8350696" cy="9454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Home Visits – 8</a:t>
            </a:r>
            <a:r>
              <a:rPr lang="en-GB" sz="4400" baseline="300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</a:t>
            </a:r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 and 9</a:t>
            </a:r>
            <a:r>
              <a:rPr lang="en-GB" sz="4400" baseline="300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</a:t>
            </a:r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 September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216" y="1412776"/>
            <a:ext cx="479143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Gill Sans MT" panose="020B0502020104020203" pitchFamily="34" charset="0"/>
                <a:ea typeface="Cambria" panose="02040503050406030204" pitchFamily="18" charset="0"/>
              </a:rPr>
              <a:t>An opportunity for us to meet you and your child in a relaxed home environment. </a:t>
            </a:r>
          </a:p>
          <a:p>
            <a:endParaRPr lang="en-GB" sz="25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r>
              <a:rPr lang="en-GB" sz="2500" dirty="0">
                <a:latin typeface="Gill Sans MT" panose="020B0502020104020203" pitchFamily="34" charset="0"/>
                <a:ea typeface="Cambria" panose="02040503050406030204" pitchFamily="18" charset="0"/>
              </a:rPr>
              <a:t>Time to talk with you about your child, in a confidential space.</a:t>
            </a:r>
          </a:p>
          <a:p>
            <a:endParaRPr lang="en-GB" sz="25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r>
              <a:rPr lang="en-GB" sz="2500" dirty="0">
                <a:latin typeface="Gill Sans MT" panose="020B0502020104020203" pitchFamily="34" charset="0"/>
                <a:ea typeface="Cambria" panose="02040503050406030204" pitchFamily="18" charset="0"/>
              </a:rPr>
              <a:t>A chance to ask any questions </a:t>
            </a:r>
          </a:p>
          <a:p>
            <a:r>
              <a:rPr lang="en-GB" sz="2500" dirty="0">
                <a:latin typeface="Gill Sans MT" panose="020B0502020104020203" pitchFamily="34" charset="0"/>
                <a:ea typeface="Cambria" panose="02040503050406030204" pitchFamily="18" charset="0"/>
              </a:rPr>
              <a:t>and share any key worries or </a:t>
            </a:r>
          </a:p>
          <a:p>
            <a:r>
              <a:rPr lang="en-GB" sz="2500" dirty="0">
                <a:latin typeface="Gill Sans MT" panose="020B0502020104020203" pitchFamily="34" charset="0"/>
                <a:ea typeface="Cambria" panose="02040503050406030204" pitchFamily="18" charset="0"/>
              </a:rPr>
              <a:t>information.</a:t>
            </a:r>
          </a:p>
          <a:p>
            <a:endParaRPr lang="en-GB" sz="25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r>
              <a:rPr lang="en-GB" sz="2500" dirty="0">
                <a:latin typeface="Gill Sans MT" panose="020B0502020104020203" pitchFamily="34" charset="0"/>
                <a:ea typeface="Cambria" panose="02040503050406030204" pitchFamily="18" charset="0"/>
              </a:rPr>
              <a:t>Time to get to know your child and find out about their favourite toy!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"/>
          <a:stretch>
            <a:fillRect/>
          </a:stretch>
        </p:blipFill>
        <p:spPr>
          <a:xfrm>
            <a:off x="5183374" y="2060848"/>
            <a:ext cx="3638721" cy="36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5631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Staggered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40768"/>
            <a:ext cx="8784976" cy="3960617"/>
          </a:xfrm>
        </p:spPr>
        <p:txBody>
          <a:bodyPr>
            <a:norm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Two morning sessions and two afternoon sessions.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Smaller groups so we can all get to know each other.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All children have experience of lunch times.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Full time timetable from </a:t>
            </a:r>
            <a:r>
              <a:rPr lang="en-GB" sz="2600" u="sng" dirty="0">
                <a:latin typeface="Gill Sans MT" panose="020B0502020104020203" pitchFamily="34" charset="0"/>
                <a:ea typeface="Cambria" panose="02040503050406030204" pitchFamily="18" charset="0"/>
              </a:rPr>
              <a:t>Wednesday 16</a:t>
            </a:r>
            <a:r>
              <a:rPr lang="en-GB" sz="2600" u="sng" baseline="30000" dirty="0">
                <a:latin typeface="Gill Sans MT" panose="020B0502020104020203" pitchFamily="34" charset="0"/>
                <a:ea typeface="Cambria" panose="02040503050406030204" pitchFamily="18" charset="0"/>
              </a:rPr>
              <a:t>th </a:t>
            </a:r>
            <a:r>
              <a:rPr lang="en-GB" sz="2600" u="sng" dirty="0">
                <a:latin typeface="Gill Sans MT" panose="020B0502020104020203" pitchFamily="34" charset="0"/>
                <a:ea typeface="Cambria" panose="02040503050406030204" pitchFamily="18" charset="0"/>
              </a:rPr>
              <a:t>September</a:t>
            </a: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0B24E-A32D-4F30-8EEC-9B5F8DC1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01" y="3700644"/>
            <a:ext cx="2538785" cy="2621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63793-43F7-4A17-9F70-96789E97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87" y="3933056"/>
            <a:ext cx="3965119" cy="21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Hedgehogs Daily Timetable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08" y="1273407"/>
            <a:ext cx="9593215" cy="5634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200" b="1" dirty="0">
                <a:latin typeface="Gill Sans MT" panose="020B0502020104020203" pitchFamily="34" charset="0"/>
                <a:ea typeface="Cambria" panose="02040503050406030204" pitchFamily="18" charset="0"/>
              </a:rPr>
              <a:t>8.35 to 8.45 - </a:t>
            </a: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Children arrive at school</a:t>
            </a:r>
          </a:p>
          <a:p>
            <a:pPr>
              <a:lnSpc>
                <a:spcPct val="100000"/>
              </a:lnSpc>
              <a:buNone/>
            </a:pPr>
            <a:r>
              <a:rPr lang="en-GB" sz="2200" b="1" dirty="0">
                <a:latin typeface="Gill Sans MT" panose="020B0502020104020203" pitchFamily="34" charset="0"/>
                <a:ea typeface="Cambria" panose="02040503050406030204" pitchFamily="18" charset="0"/>
              </a:rPr>
              <a:t>8:45 to 9:00 – </a:t>
            </a: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Soft start with self-initiated play </a:t>
            </a:r>
          </a:p>
          <a:p>
            <a:pPr>
              <a:lnSpc>
                <a:spcPct val="100000"/>
              </a:lnSpc>
              <a:buNone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6C43"/>
                </a:solidFill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Morning Session</a:t>
            </a:r>
          </a:p>
          <a:p>
            <a:pPr marL="447675" indent="-4476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Teacher led </a:t>
            </a: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whole class sessions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</a:rPr>
              <a:t>- Phonics, </a:t>
            </a: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Maths, Literacy</a:t>
            </a:r>
          </a:p>
          <a:p>
            <a:pPr marL="447675" indent="-4476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Snack and Milk</a:t>
            </a:r>
          </a:p>
          <a:p>
            <a:pPr marL="447675" indent="-4476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Self-initiated learning and focus group work</a:t>
            </a:r>
          </a:p>
          <a:p>
            <a:pPr>
              <a:lnSpc>
                <a:spcPct val="100000"/>
              </a:lnSpc>
              <a:buNone/>
            </a:pPr>
            <a:r>
              <a:rPr lang="en-GB" sz="2200" b="1" dirty="0">
                <a:latin typeface="Gill Sans MT" panose="020B0502020104020203" pitchFamily="34" charset="0"/>
                <a:ea typeface="Cambria" panose="02040503050406030204" pitchFamily="18" charset="0"/>
              </a:rPr>
              <a:t>12:00 to 1:00</a:t>
            </a: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 - </a:t>
            </a:r>
            <a:r>
              <a:rPr lang="en-GB" sz="2200" b="1" dirty="0">
                <a:latin typeface="Gill Sans MT" panose="020B0502020104020203" pitchFamily="34" charset="0"/>
                <a:ea typeface="Cambria" panose="02040503050406030204" pitchFamily="18" charset="0"/>
              </a:rPr>
              <a:t>Lunch time </a:t>
            </a:r>
          </a:p>
          <a:p>
            <a:pPr>
              <a:lnSpc>
                <a:spcPct val="100000"/>
              </a:lnSpc>
              <a:buNone/>
            </a:pPr>
            <a:r>
              <a:rPr lang="en-GB" sz="2200" b="1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Afternoon Session</a:t>
            </a:r>
          </a:p>
          <a:p>
            <a:pPr marL="447675" indent="-4476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Teacher led whole class sessions – Topic, PE, PSHE, RE, Science</a:t>
            </a:r>
          </a:p>
          <a:p>
            <a:pPr marL="447675" indent="-4476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Self-initiated learning and focus group work</a:t>
            </a:r>
          </a:p>
          <a:p>
            <a:pPr marL="447675" indent="-4476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Gill Sans MT" panose="020B0502020104020203" pitchFamily="34" charset="0"/>
                <a:ea typeface="Cambria" panose="02040503050406030204" pitchFamily="18" charset="0"/>
              </a:rPr>
              <a:t>Storytime</a:t>
            </a:r>
          </a:p>
          <a:p>
            <a:pPr>
              <a:lnSpc>
                <a:spcPct val="100000"/>
              </a:lnSpc>
              <a:buNone/>
            </a:pPr>
            <a:r>
              <a:rPr lang="en-GB" sz="2200" b="1" dirty="0">
                <a:latin typeface="Gill Sans MT" panose="020B0502020104020203" pitchFamily="34" charset="0"/>
                <a:ea typeface="Cambria" panose="02040503050406030204" pitchFamily="18" charset="0"/>
              </a:rPr>
              <a:t>3.15 - Home time </a:t>
            </a:r>
            <a:endParaRPr lang="en-GB" sz="2200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/>
          <a:stretch>
            <a:fillRect/>
          </a:stretch>
        </p:blipFill>
        <p:spPr>
          <a:xfrm>
            <a:off x="6156176" y="296162"/>
            <a:ext cx="2538919" cy="306985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A8DEDF-57C6-D5F1-8933-206AA098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707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latin typeface="Gill Sans MT" panose="020B0502020104020203" pitchFamily="34" charset="0"/>
                <a:ea typeface="Cambria" panose="02040503050406030204" pitchFamily="18" charset="0"/>
              </a:rPr>
              <a:t>School uniform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latin typeface="Gill Sans MT" panose="020B0502020104020203" pitchFamily="34" charset="0"/>
                <a:ea typeface="Cambria" panose="02040503050406030204" pitchFamily="18" charset="0"/>
              </a:rPr>
              <a:t>Spare set of clothes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latin typeface="Gill Sans MT" panose="020B0502020104020203" pitchFamily="34" charset="0"/>
                <a:ea typeface="Cambria" panose="02040503050406030204" pitchFamily="18" charset="0"/>
              </a:rPr>
              <a:t>PE kit   </a:t>
            </a:r>
            <a:r>
              <a:rPr lang="en-GB" sz="2400" dirty="0">
                <a:latin typeface="Gill Sans MT" panose="020B0502020104020203" pitchFamily="34" charset="0"/>
                <a:ea typeface="Cambria" panose="02040503050406030204" pitchFamily="18" charset="0"/>
              </a:rPr>
              <a:t>(wear this to school on PE days)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latin typeface="Gill Sans MT" panose="020B0502020104020203" pitchFamily="34" charset="0"/>
                <a:ea typeface="Cambria" panose="02040503050406030204" pitchFamily="18" charset="0"/>
              </a:rPr>
              <a:t>Welly boots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latin typeface="Gill Sans MT" panose="020B0502020104020203" pitchFamily="34" charset="0"/>
                <a:ea typeface="Cambria" panose="02040503050406030204" pitchFamily="18" charset="0"/>
              </a:rPr>
              <a:t>Book bag, book and reading record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latin typeface="Gill Sans MT" panose="020B0502020104020203" pitchFamily="34" charset="0"/>
                <a:ea typeface="Cambria" panose="02040503050406030204" pitchFamily="18" charset="0"/>
              </a:rPr>
              <a:t>Water bottle</a:t>
            </a:r>
          </a:p>
          <a:p>
            <a:endParaRPr lang="en-GB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83EA301-F41A-3AEC-98E3-588ABA56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05" y="154078"/>
            <a:ext cx="4392488" cy="11430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What do I need?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A2AA9-7696-E303-C3E8-1CAB46E69BFC}"/>
              </a:ext>
            </a:extLst>
          </p:cNvPr>
          <p:cNvSpPr txBox="1"/>
          <p:nvPr/>
        </p:nvSpPr>
        <p:spPr>
          <a:xfrm>
            <a:off x="457200" y="5983543"/>
            <a:ext cx="3910869" cy="492443"/>
          </a:xfrm>
          <a:prstGeom prst="rect">
            <a:avLst/>
          </a:prstGeom>
          <a:solidFill>
            <a:srgbClr val="006C43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Please label everything!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6771FE-99D6-BFAC-CB0B-3F613EFE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70" b="7694"/>
          <a:stretch>
            <a:fillRect/>
          </a:stretch>
        </p:blipFill>
        <p:spPr>
          <a:xfrm>
            <a:off x="6156176" y="3491981"/>
            <a:ext cx="2538919" cy="31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046" y="1484784"/>
            <a:ext cx="450455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Everyday we have a selection of fruit available for snack time.</a:t>
            </a:r>
          </a:p>
          <a:p>
            <a:pPr marL="0" indent="0">
              <a:buNone/>
            </a:pPr>
            <a:endParaRPr lang="en-GB" sz="26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You may want to send in a healthy snack that you know your child will eat as well. Please pop it in a named pot and make sure it is NUT FREE.</a:t>
            </a:r>
          </a:p>
          <a:p>
            <a:pPr marL="0" indent="0">
              <a:buNone/>
            </a:pPr>
            <a:endParaRPr lang="en-GB" sz="26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Milk is free and available to all children under 5 years old.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DD3E0-3AB6-4A21-802E-1D958D8E2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/>
          <a:stretch>
            <a:fillRect/>
          </a:stretch>
        </p:blipFill>
        <p:spPr>
          <a:xfrm>
            <a:off x="4948163" y="2132856"/>
            <a:ext cx="3864430" cy="3168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DF1D33-4C42-DAFF-BAD2-2DD816C972E9}"/>
              </a:ext>
            </a:extLst>
          </p:cNvPr>
          <p:cNvSpPr txBox="1">
            <a:spLocks/>
          </p:cNvSpPr>
          <p:nvPr/>
        </p:nvSpPr>
        <p:spPr>
          <a:xfrm>
            <a:off x="685800" y="332656"/>
            <a:ext cx="7772400" cy="95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Snack Time</a:t>
            </a:r>
          </a:p>
        </p:txBody>
      </p:sp>
    </p:spTree>
    <p:extLst>
      <p:ext uri="{BB962C8B-B14F-4D97-AF65-F5344CB8AC3E}">
        <p14:creationId xmlns:p14="http://schemas.microsoft.com/office/powerpoint/2010/main" val="3644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307" y="1602903"/>
            <a:ext cx="5019765" cy="4660305"/>
          </a:xfrm>
        </p:spPr>
        <p:txBody>
          <a:bodyPr>
            <a:noAutofit/>
          </a:bodyPr>
          <a:lstStyle/>
          <a:p>
            <a:pPr algn="l"/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Free school meals available to all or choose to bring a packed lunch.</a:t>
            </a:r>
          </a:p>
          <a:p>
            <a:pPr algn="l"/>
            <a:endParaRPr lang="en-GB" sz="26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Parents order lunch online.</a:t>
            </a:r>
          </a:p>
          <a:p>
            <a:pPr algn="l"/>
            <a:endParaRPr lang="en-GB" sz="26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Hedgehogs sit together and the Year 6 buddies help us. </a:t>
            </a:r>
          </a:p>
          <a:p>
            <a:pPr algn="l"/>
            <a:endParaRPr lang="en-GB" sz="26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l"/>
            <a:r>
              <a:rPr lang="en-GB" sz="2600" dirty="0">
                <a:latin typeface="Gill Sans MT" panose="020B0502020104020203" pitchFamily="34" charset="0"/>
                <a:ea typeface="Cambria" panose="02040503050406030204" pitchFamily="18" charset="0"/>
              </a:rPr>
              <a:t>After lunch, we all go out to the playground and play with our buddies and friends.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820CB-59B6-44C0-B985-6D1BE321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3"/>
          <a:stretch>
            <a:fillRect/>
          </a:stretch>
        </p:blipFill>
        <p:spPr>
          <a:xfrm>
            <a:off x="5251853" y="1988840"/>
            <a:ext cx="3568566" cy="3600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ED1674-C7A0-B669-C63E-423AE37930AD}"/>
              </a:ext>
            </a:extLst>
          </p:cNvPr>
          <p:cNvSpPr txBox="1">
            <a:spLocks/>
          </p:cNvSpPr>
          <p:nvPr/>
        </p:nvSpPr>
        <p:spPr>
          <a:xfrm>
            <a:off x="685800" y="202877"/>
            <a:ext cx="7772400" cy="95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rgbClr val="006C43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Lunch Time</a:t>
            </a:r>
          </a:p>
        </p:txBody>
      </p:sp>
    </p:spTree>
    <p:extLst>
      <p:ext uri="{BB962C8B-B14F-4D97-AF65-F5344CB8AC3E}">
        <p14:creationId xmlns:p14="http://schemas.microsoft.com/office/powerpoint/2010/main" val="58847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8289</TotalTime>
  <Words>601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Gill Sans MT</vt:lpstr>
      <vt:lpstr>Wingdings 3</vt:lpstr>
      <vt:lpstr>Office Theme</vt:lpstr>
      <vt:lpstr>PowerPoint Presentation</vt:lpstr>
      <vt:lpstr>Hedgehogs Class </vt:lpstr>
      <vt:lpstr>PowerPoint Presentation</vt:lpstr>
      <vt:lpstr>Home Visits – 8th and 9th September</vt:lpstr>
      <vt:lpstr>Staggered Start</vt:lpstr>
      <vt:lpstr>Hedgehogs Daily Timetable</vt:lpstr>
      <vt:lpstr>What do I need?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Eaglen</dc:creator>
  <cp:lastModifiedBy>Abigail Wilkins</cp:lastModifiedBy>
  <cp:revision>105</cp:revision>
  <dcterms:created xsi:type="dcterms:W3CDTF">2020-06-07T13:25:36Z</dcterms:created>
  <dcterms:modified xsi:type="dcterms:W3CDTF">2026-06-11T10:35:42Z</dcterms:modified>
</cp:coreProperties>
</file>