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2" r:id="rId4"/>
    <p:sldId id="263" r:id="rId5"/>
    <p:sldId id="280" r:id="rId6"/>
    <p:sldId id="283" r:id="rId7"/>
    <p:sldId id="276" r:id="rId8"/>
    <p:sldId id="261" r:id="rId9"/>
    <p:sldId id="277" r:id="rId10"/>
    <p:sldId id="284" r:id="rId11"/>
    <p:sldId id="275" r:id="rId12"/>
    <p:sldId id="265" r:id="rId13"/>
    <p:sldId id="266" r:id="rId14"/>
    <p:sldId id="274" r:id="rId15"/>
    <p:sldId id="270" r:id="rId16"/>
    <p:sldId id="267" r:id="rId17"/>
    <p:sldId id="268" r:id="rId18"/>
    <p:sldId id="282" r:id="rId19"/>
    <p:sldId id="281" r:id="rId20"/>
    <p:sldId id="269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81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2D78B0-B0B9-4A0F-8793-5BCCBF599ABA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C8ADFE9-2A94-411A-B7E2-EBDEE301422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78B0-B0B9-4A0F-8793-5BCCBF599ABA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DFE9-2A94-411A-B7E2-EBDEE301422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78B0-B0B9-4A0F-8793-5BCCBF599ABA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DFE9-2A94-411A-B7E2-EBDEE301422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78B0-B0B9-4A0F-8793-5BCCBF599ABA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DFE9-2A94-411A-B7E2-EBDEE301422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78B0-B0B9-4A0F-8793-5BCCBF599ABA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DFE9-2A94-411A-B7E2-EBDEE301422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78B0-B0B9-4A0F-8793-5BCCBF599ABA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DFE9-2A94-411A-B7E2-EBDEE301422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78B0-B0B9-4A0F-8793-5BCCBF599ABA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DFE9-2A94-411A-B7E2-EBDEE3014224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78B0-B0B9-4A0F-8793-5BCCBF599ABA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DFE9-2A94-411A-B7E2-EBDEE301422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78B0-B0B9-4A0F-8793-5BCCBF599ABA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DFE9-2A94-411A-B7E2-EBDEE301422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12D78B0-B0B9-4A0F-8793-5BCCBF599ABA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DFE9-2A94-411A-B7E2-EBDEE3014224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2D78B0-B0B9-4A0F-8793-5BCCBF599ABA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C8ADFE9-2A94-411A-B7E2-EBDEE301422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12D78B0-B0B9-4A0F-8793-5BCCBF599ABA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C8ADFE9-2A94-411A-B7E2-EBDEE301422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152" y="2829148"/>
            <a:ext cx="2662064" cy="119970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Welcome to </a:t>
            </a:r>
            <a:r>
              <a:rPr lang="en-GB" b="1" dirty="0" err="1">
                <a:latin typeface="Comic Sans MS" panose="030F0702030302020204" pitchFamily="66" charset="0"/>
              </a:rPr>
              <a:t>Barcombe</a:t>
            </a:r>
            <a:r>
              <a:rPr lang="en-GB" b="1" dirty="0">
                <a:latin typeface="Comic Sans MS" panose="030F0702030302020204" pitchFamily="66" charset="0"/>
              </a:rPr>
              <a:t> Primary School!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766E09-BD2E-46C0-AFC8-25CFF5216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32656"/>
            <a:ext cx="8143875" cy="19335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F41F65-DE20-4C51-98CF-B1FD122A0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33" y="2492896"/>
            <a:ext cx="5740139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51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7772" y="476672"/>
            <a:ext cx="7772400" cy="1161474"/>
          </a:xfrm>
        </p:spPr>
        <p:txBody>
          <a:bodyPr/>
          <a:lstStyle/>
          <a:p>
            <a:r>
              <a:rPr lang="en-US" dirty="0"/>
              <a:t>Parent What’s App Group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132856"/>
            <a:ext cx="4968552" cy="280831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/>
              <a:t>Parent Rep is Emma </a:t>
            </a:r>
            <a:r>
              <a:rPr lang="en-US" dirty="0" err="1"/>
              <a:t>Stroude</a:t>
            </a:r>
            <a:r>
              <a:rPr lang="en-US" dirty="0"/>
              <a:t>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Setting up a What’s App Group to share important messages about school.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Building a sense of community and support.</a:t>
            </a:r>
          </a:p>
          <a:p>
            <a:pPr algn="l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2780928"/>
            <a:ext cx="3369171" cy="33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08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14FCA6-0869-4C86-A841-8D0D4BE5C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514395"/>
          </a:xfrm>
        </p:spPr>
        <p:txBody>
          <a:bodyPr>
            <a:normAutofit/>
          </a:bodyPr>
          <a:lstStyle/>
          <a:p>
            <a:r>
              <a:rPr lang="en-GB" dirty="0"/>
              <a:t>Miss Eaglen will be your </a:t>
            </a:r>
          </a:p>
          <a:p>
            <a:pPr marL="109728" indent="0">
              <a:buNone/>
            </a:pPr>
            <a:r>
              <a:rPr lang="en-GB" dirty="0"/>
              <a:t>teacher in September.</a:t>
            </a:r>
          </a:p>
          <a:p>
            <a:pPr marL="109728" indent="0">
              <a:buNone/>
            </a:pPr>
            <a:r>
              <a:rPr lang="en-GB" dirty="0"/>
              <a:t> Mrs Hills will be your TA.</a:t>
            </a:r>
          </a:p>
          <a:p>
            <a:r>
              <a:rPr lang="en-GB" dirty="0"/>
              <a:t>Please ask us any questions </a:t>
            </a:r>
          </a:p>
          <a:p>
            <a:pPr marL="109728" indent="0">
              <a:buNone/>
            </a:pPr>
            <a:r>
              <a:rPr lang="en-GB" dirty="0"/>
              <a:t>&amp; say hello today!</a:t>
            </a:r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46F49D-C49A-4DBF-BF44-D0296BEBD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870" y="170080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GB" dirty="0"/>
              <a:t>Meet your teacher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D2DDBC-7EDD-40AA-94FF-8E17A1C64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70" y="254787"/>
            <a:ext cx="8143875" cy="14460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4139" y="2348880"/>
            <a:ext cx="2664296" cy="31434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4343898"/>
            <a:ext cx="1987032" cy="247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73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72008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70000"/>
              </a:lnSpc>
              <a:buNone/>
            </a:pPr>
            <a:r>
              <a:rPr lang="en-GB" b="1" dirty="0">
                <a:latin typeface="Trebuchet MS" pitchFamily="34" charset="0"/>
              </a:rPr>
              <a:t>8.30-8.45 </a:t>
            </a:r>
            <a:r>
              <a:rPr lang="en-GB" dirty="0">
                <a:latin typeface="Trebuchet MS" pitchFamily="34" charset="0"/>
              </a:rPr>
              <a:t>Parents can bring children into Hedgehog class and settle them and say goodbye.</a:t>
            </a:r>
          </a:p>
          <a:p>
            <a:pPr algn="ctr">
              <a:lnSpc>
                <a:spcPct val="170000"/>
              </a:lnSpc>
              <a:buNone/>
            </a:pPr>
            <a:r>
              <a:rPr lang="en-GB" b="1" dirty="0">
                <a:latin typeface="Trebuchet MS" pitchFamily="34" charset="0"/>
              </a:rPr>
              <a:t>8:45-9:00</a:t>
            </a:r>
            <a:r>
              <a:rPr lang="en-GB" dirty="0">
                <a:latin typeface="Trebuchet MS" pitchFamily="34" charset="0"/>
              </a:rPr>
              <a:t> Self-initiated play inside/outside</a:t>
            </a:r>
          </a:p>
          <a:p>
            <a:pPr algn="ctr">
              <a:lnSpc>
                <a:spcPct val="170000"/>
              </a:lnSpc>
              <a:buNone/>
            </a:pPr>
            <a:r>
              <a:rPr lang="en-GB" b="1" dirty="0">
                <a:latin typeface="Trebuchet MS" pitchFamily="34" charset="0"/>
              </a:rPr>
              <a:t>9.00 – 10.00 </a:t>
            </a:r>
            <a:r>
              <a:rPr lang="en-GB" dirty="0">
                <a:solidFill>
                  <a:srgbClr val="0070C0"/>
                </a:solidFill>
                <a:latin typeface="Trebuchet MS" pitchFamily="34" charset="0"/>
              </a:rPr>
              <a:t>Maths or literacy</a:t>
            </a:r>
          </a:p>
          <a:p>
            <a:pPr algn="ctr">
              <a:lnSpc>
                <a:spcPct val="170000"/>
              </a:lnSpc>
              <a:buNone/>
            </a:pPr>
            <a:r>
              <a:rPr lang="en-GB" dirty="0">
                <a:solidFill>
                  <a:srgbClr val="0070C0"/>
                </a:solidFill>
                <a:latin typeface="Trebuchet MS" pitchFamily="34" charset="0"/>
              </a:rPr>
              <a:t>Teacher led focus groups / self-initiated learning inside and outside</a:t>
            </a:r>
          </a:p>
          <a:p>
            <a:pPr algn="ctr">
              <a:lnSpc>
                <a:spcPct val="170000"/>
              </a:lnSpc>
              <a:buNone/>
            </a:pPr>
            <a:r>
              <a:rPr lang="en-GB" b="1" dirty="0">
                <a:latin typeface="Trebuchet MS" pitchFamily="34" charset="0"/>
              </a:rPr>
              <a:t>10:00-10:30</a:t>
            </a:r>
            <a:r>
              <a:rPr lang="en-GB" dirty="0">
                <a:latin typeface="Trebuchet MS" pitchFamily="34" charset="0"/>
              </a:rPr>
              <a:t> Snack and milk and relax time </a:t>
            </a:r>
          </a:p>
          <a:p>
            <a:pPr algn="ctr">
              <a:lnSpc>
                <a:spcPct val="170000"/>
              </a:lnSpc>
              <a:buNone/>
            </a:pPr>
            <a:r>
              <a:rPr lang="en-GB" b="1" dirty="0">
                <a:latin typeface="Trebuchet MS" pitchFamily="34" charset="0"/>
              </a:rPr>
              <a:t>10.30 - 11.00</a:t>
            </a:r>
            <a:r>
              <a:rPr lang="en-GB" dirty="0">
                <a:latin typeface="Trebuchet MS" pitchFamily="34" charset="0"/>
              </a:rPr>
              <a:t> </a:t>
            </a:r>
            <a:r>
              <a:rPr lang="en-GB" dirty="0">
                <a:solidFill>
                  <a:srgbClr val="0070C0"/>
                </a:solidFill>
                <a:latin typeface="Trebuchet MS" pitchFamily="34" charset="0"/>
              </a:rPr>
              <a:t>Phonics </a:t>
            </a:r>
          </a:p>
          <a:p>
            <a:pPr algn="ctr">
              <a:lnSpc>
                <a:spcPct val="170000"/>
              </a:lnSpc>
              <a:buNone/>
            </a:pPr>
            <a:r>
              <a:rPr lang="en-GB" b="1" dirty="0">
                <a:latin typeface="Trebuchet MS" pitchFamily="34" charset="0"/>
              </a:rPr>
              <a:t>11.00 – 12.00 </a:t>
            </a:r>
            <a:r>
              <a:rPr lang="en-GB" dirty="0">
                <a:solidFill>
                  <a:srgbClr val="0070C0"/>
                </a:solidFill>
                <a:latin typeface="Trebuchet MS" pitchFamily="34" charset="0"/>
              </a:rPr>
              <a:t>Maths or literacy</a:t>
            </a:r>
          </a:p>
          <a:p>
            <a:pPr algn="ctr">
              <a:lnSpc>
                <a:spcPct val="170000"/>
              </a:lnSpc>
              <a:buNone/>
            </a:pPr>
            <a:r>
              <a:rPr lang="en-GB" dirty="0">
                <a:solidFill>
                  <a:srgbClr val="0070C0"/>
                </a:solidFill>
                <a:latin typeface="Trebuchet MS" pitchFamily="34" charset="0"/>
              </a:rPr>
              <a:t>Teacher led focus groups / self-initiated learning inside and outside</a:t>
            </a:r>
          </a:p>
          <a:p>
            <a:pPr algn="ctr">
              <a:lnSpc>
                <a:spcPct val="170000"/>
              </a:lnSpc>
              <a:buNone/>
            </a:pPr>
            <a:r>
              <a:rPr lang="en-GB" b="1" dirty="0">
                <a:latin typeface="Trebuchet MS" pitchFamily="34" charset="0"/>
              </a:rPr>
              <a:t>12:00-1:00</a:t>
            </a:r>
            <a:r>
              <a:rPr lang="en-GB" dirty="0">
                <a:latin typeface="Trebuchet MS" pitchFamily="34" charset="0"/>
              </a:rPr>
              <a:t> Lunch time </a:t>
            </a:r>
          </a:p>
          <a:p>
            <a:pPr algn="ctr">
              <a:lnSpc>
                <a:spcPct val="170000"/>
              </a:lnSpc>
              <a:buNone/>
            </a:pPr>
            <a:r>
              <a:rPr lang="en-GB" b="1" dirty="0">
                <a:latin typeface="Trebuchet MS" pitchFamily="34" charset="0"/>
              </a:rPr>
              <a:t>1:00-1:15</a:t>
            </a:r>
            <a:r>
              <a:rPr lang="en-GB" dirty="0">
                <a:latin typeface="Trebuchet MS" pitchFamily="34" charset="0"/>
              </a:rPr>
              <a:t> Register and relax time/circle time</a:t>
            </a:r>
          </a:p>
          <a:p>
            <a:pPr algn="ctr">
              <a:lnSpc>
                <a:spcPct val="170000"/>
              </a:lnSpc>
              <a:buNone/>
            </a:pPr>
            <a:r>
              <a:rPr lang="en-GB" b="1" dirty="0">
                <a:latin typeface="Trebuchet MS" pitchFamily="34" charset="0"/>
              </a:rPr>
              <a:t>1:15-2.30</a:t>
            </a:r>
            <a:r>
              <a:rPr lang="en-GB" dirty="0">
                <a:latin typeface="Trebuchet MS" pitchFamily="34" charset="0"/>
              </a:rPr>
              <a:t> </a:t>
            </a:r>
            <a:r>
              <a:rPr lang="en-GB" dirty="0">
                <a:solidFill>
                  <a:srgbClr val="00B050"/>
                </a:solidFill>
                <a:latin typeface="Trebuchet MS" pitchFamily="34" charset="0"/>
              </a:rPr>
              <a:t>Topic learning, 1:1 Reading, teacher led focus groups /self-initiated learning </a:t>
            </a:r>
          </a:p>
          <a:p>
            <a:pPr algn="ctr">
              <a:lnSpc>
                <a:spcPct val="170000"/>
              </a:lnSpc>
              <a:buNone/>
            </a:pPr>
            <a:r>
              <a:rPr lang="en-GB" b="1" dirty="0">
                <a:latin typeface="Trebuchet MS" pitchFamily="34" charset="0"/>
              </a:rPr>
              <a:t>2.30-3.00 Show and Tell, and S</a:t>
            </a:r>
            <a:r>
              <a:rPr lang="en-GB" dirty="0">
                <a:latin typeface="Trebuchet MS" pitchFamily="34" charset="0"/>
              </a:rPr>
              <a:t>tory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day in Hedgehog Class…</a:t>
            </a:r>
          </a:p>
        </p:txBody>
      </p:sp>
    </p:spTree>
    <p:extLst>
      <p:ext uri="{BB962C8B-B14F-4D97-AF65-F5344CB8AC3E}">
        <p14:creationId xmlns:p14="http://schemas.microsoft.com/office/powerpoint/2010/main" val="101362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School Uniform</a:t>
            </a:r>
          </a:p>
          <a:p>
            <a:r>
              <a:rPr lang="en-GB" dirty="0"/>
              <a:t>Bag with a </a:t>
            </a:r>
            <a:r>
              <a:rPr lang="en-GB" i="1" dirty="0"/>
              <a:t>change of clothes</a:t>
            </a:r>
          </a:p>
          <a:p>
            <a:r>
              <a:rPr lang="en-GB" dirty="0"/>
              <a:t>Welly Boots</a:t>
            </a:r>
          </a:p>
          <a:p>
            <a:r>
              <a:rPr lang="en-GB" dirty="0"/>
              <a:t>Water bottle</a:t>
            </a:r>
          </a:p>
          <a:p>
            <a:r>
              <a:rPr lang="en-GB" dirty="0"/>
              <a:t>Healthy snack (morning)</a:t>
            </a:r>
          </a:p>
          <a:p>
            <a:endParaRPr lang="en-GB" dirty="0"/>
          </a:p>
          <a:p>
            <a:pPr marL="109728" indent="0">
              <a:buNone/>
            </a:pPr>
            <a:r>
              <a:rPr lang="en-GB" dirty="0"/>
              <a:t>I will give you your book bag </a:t>
            </a:r>
          </a:p>
          <a:p>
            <a:pPr marL="109728" indent="0">
              <a:buNone/>
            </a:pPr>
            <a:r>
              <a:rPr lang="en-GB" dirty="0"/>
              <a:t>on your first day at school.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need to bring?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276872"/>
            <a:ext cx="3075806" cy="41010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06413F-DF18-4C82-966D-32C7A2FD3E31}"/>
              </a:ext>
            </a:extLst>
          </p:cNvPr>
          <p:cNvSpPr txBox="1"/>
          <p:nvPr/>
        </p:nvSpPr>
        <p:spPr>
          <a:xfrm>
            <a:off x="4572000" y="6497193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Please make sure everything is named.</a:t>
            </a:r>
          </a:p>
        </p:txBody>
      </p:sp>
    </p:spTree>
    <p:extLst>
      <p:ext uri="{BB962C8B-B14F-4D97-AF65-F5344CB8AC3E}">
        <p14:creationId xmlns:p14="http://schemas.microsoft.com/office/powerpoint/2010/main" val="3560183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PE days we come to school in our PE kit for the day.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Uniform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2E7FB6-6B6D-4F1D-8207-8F4BF3C8B295}"/>
              </a:ext>
            </a:extLst>
          </p:cNvPr>
          <p:cNvSpPr txBox="1"/>
          <p:nvPr/>
        </p:nvSpPr>
        <p:spPr>
          <a:xfrm>
            <a:off x="6255079" y="2492896"/>
            <a:ext cx="238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Welly Walk Days!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AD5493-E507-447C-9F9E-9E8B0FD1181F}"/>
              </a:ext>
            </a:extLst>
          </p:cNvPr>
          <p:cNvSpPr/>
          <p:nvPr/>
        </p:nvSpPr>
        <p:spPr>
          <a:xfrm>
            <a:off x="5900918" y="2419388"/>
            <a:ext cx="3096342" cy="41764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6713F2-8D37-4071-B9BB-6844D94EA9DB}"/>
              </a:ext>
            </a:extLst>
          </p:cNvPr>
          <p:cNvSpPr txBox="1"/>
          <p:nvPr/>
        </p:nvSpPr>
        <p:spPr>
          <a:xfrm>
            <a:off x="982206" y="261942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School Uniform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C9F217-E296-4F70-B76A-6F3444529C03}"/>
              </a:ext>
            </a:extLst>
          </p:cNvPr>
          <p:cNvSpPr/>
          <p:nvPr/>
        </p:nvSpPr>
        <p:spPr>
          <a:xfrm>
            <a:off x="270888" y="2492896"/>
            <a:ext cx="2808312" cy="41764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66CB73-0AF7-43B6-B6EA-670027AF2CB2}"/>
              </a:ext>
            </a:extLst>
          </p:cNvPr>
          <p:cNvSpPr/>
          <p:nvPr/>
        </p:nvSpPr>
        <p:spPr>
          <a:xfrm>
            <a:off x="3071656" y="2395082"/>
            <a:ext cx="2808312" cy="41764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E36A01-F280-4A4B-B742-A500046C2F04}"/>
              </a:ext>
            </a:extLst>
          </p:cNvPr>
          <p:cNvSpPr txBox="1"/>
          <p:nvPr/>
        </p:nvSpPr>
        <p:spPr>
          <a:xfrm>
            <a:off x="3505253" y="2619422"/>
            <a:ext cx="2054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 Kit Days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C350DC-B5A3-4AAA-A3D8-001FDAA4A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002" y="2804088"/>
            <a:ext cx="2486762" cy="36951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13" y="2985317"/>
            <a:ext cx="2599798" cy="3484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40" y="3009384"/>
            <a:ext cx="2622259" cy="349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54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Everyday we have a selection of fruit available for snack time.</a:t>
            </a:r>
          </a:p>
          <a:p>
            <a:r>
              <a:rPr lang="en-GB" dirty="0"/>
              <a:t>You may want to send in a healthy snack that you know your child will eat as well. Please pop it in a named pot.</a:t>
            </a:r>
          </a:p>
          <a:p>
            <a:r>
              <a:rPr lang="en-GB" dirty="0"/>
              <a:t>Milk is free and </a:t>
            </a:r>
          </a:p>
          <a:p>
            <a:pPr marL="109728" indent="0">
              <a:buNone/>
            </a:pPr>
            <a:r>
              <a:rPr lang="en-GB" dirty="0"/>
              <a:t>available to all </a:t>
            </a:r>
          </a:p>
          <a:p>
            <a:pPr marL="109728" indent="0">
              <a:buNone/>
            </a:pPr>
            <a:r>
              <a:rPr lang="en-GB" dirty="0"/>
              <a:t>children under </a:t>
            </a:r>
          </a:p>
          <a:p>
            <a:pPr marL="109728" indent="0">
              <a:buNone/>
            </a:pPr>
            <a:r>
              <a:rPr lang="en-GB" dirty="0"/>
              <a:t>5 years old.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Snack time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6DD3E0-3AB6-4A21-802E-1D958D8E2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010" y="3501008"/>
            <a:ext cx="4475989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028327"/>
          </a:xfrm>
        </p:spPr>
        <p:txBody>
          <a:bodyPr/>
          <a:lstStyle/>
          <a:p>
            <a:pPr algn="ctr"/>
            <a:r>
              <a:rPr lang="en-GB" dirty="0"/>
              <a:t>Lunch time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6120680" cy="4536504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Free school meals for reception children.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Or choose to bring a packed lunch.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Parents order online.</a:t>
            </a:r>
          </a:p>
          <a:p>
            <a:pPr algn="l"/>
            <a:r>
              <a:rPr lang="en-GB" sz="2800" dirty="0"/>
              <a:t>We will all sit together and </a:t>
            </a:r>
          </a:p>
          <a:p>
            <a:pPr algn="l"/>
            <a:r>
              <a:rPr lang="en-GB" sz="2800" dirty="0"/>
              <a:t>our Year 6 buddies will </a:t>
            </a:r>
          </a:p>
          <a:p>
            <a:pPr algn="l"/>
            <a:r>
              <a:rPr lang="en-GB" sz="2800" dirty="0"/>
              <a:t>help us.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/>
          </a:p>
          <a:p>
            <a:pPr algn="l"/>
            <a:endParaRPr lang="en-GB" sz="2800" dirty="0"/>
          </a:p>
          <a:p>
            <a:pPr algn="l"/>
            <a:r>
              <a:rPr lang="en-GB" sz="2800" dirty="0"/>
              <a:t>After lunch, we all go out to</a:t>
            </a:r>
          </a:p>
          <a:p>
            <a:pPr algn="l"/>
            <a:r>
              <a:rPr lang="en-GB" sz="2800" dirty="0"/>
              <a:t>the Playground for a play </a:t>
            </a:r>
          </a:p>
          <a:p>
            <a:pPr algn="l"/>
            <a:r>
              <a:rPr lang="en-GB" sz="2800" dirty="0"/>
              <a:t>with our friends and year 6 </a:t>
            </a:r>
          </a:p>
          <a:p>
            <a:pPr algn="l"/>
            <a:r>
              <a:rPr lang="en-GB" sz="2800" dirty="0"/>
              <a:t>buddies.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7820CB-59B6-44C0-B985-6D1BE3219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2708920"/>
            <a:ext cx="3968315" cy="380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73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884311"/>
          </a:xfrm>
        </p:spPr>
        <p:txBody>
          <a:bodyPr/>
          <a:lstStyle/>
          <a:p>
            <a:pPr algn="ctr"/>
            <a:r>
              <a:rPr lang="en-GB" dirty="0"/>
              <a:t>Welly walks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340768"/>
            <a:ext cx="7772400" cy="244827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dirty="0"/>
              <a:t>Every Wednesday we go on a Welly Walk to Wild About </a:t>
            </a:r>
            <a:r>
              <a:rPr lang="en-GB" dirty="0" err="1"/>
              <a:t>Barcombe</a:t>
            </a:r>
            <a:r>
              <a:rPr lang="en-GB" dirty="0"/>
              <a:t>.</a:t>
            </a:r>
          </a:p>
          <a:p>
            <a:pPr algn="l"/>
            <a:r>
              <a:rPr lang="en-GB" dirty="0"/>
              <a:t>We wear our old clothes and a waterproof suit, so we can have lots of fun and keep dry and warm.</a:t>
            </a:r>
          </a:p>
          <a:p>
            <a:pPr algn="l"/>
            <a:r>
              <a:rPr lang="en-GB" dirty="0"/>
              <a:t>This is super time to grow our </a:t>
            </a:r>
          </a:p>
          <a:p>
            <a:pPr algn="l"/>
            <a:r>
              <a:rPr lang="en-GB" dirty="0"/>
              <a:t>friendships and self-confidence.</a:t>
            </a:r>
          </a:p>
        </p:txBody>
      </p:sp>
      <p:pic>
        <p:nvPicPr>
          <p:cNvPr id="6" name="Picture 5" descr="C:\Users\amye\Downloads\5718BC7653DB4228A45EE1491859EB1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3600400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3922499" y="4279593"/>
            <a:ext cx="2438400" cy="2047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161" y="3103489"/>
            <a:ext cx="2630364" cy="35255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937175-FC21-40AC-9D94-A5F987CBCB8D}"/>
              </a:ext>
            </a:extLst>
          </p:cNvPr>
          <p:cNvSpPr txBox="1"/>
          <p:nvPr/>
        </p:nvSpPr>
        <p:spPr>
          <a:xfrm>
            <a:off x="-21704" y="641762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 is no such thing a bad weather!</a:t>
            </a:r>
          </a:p>
        </p:txBody>
      </p:sp>
    </p:spTree>
    <p:extLst>
      <p:ext uri="{BB962C8B-B14F-4D97-AF65-F5344CB8AC3E}">
        <p14:creationId xmlns:p14="http://schemas.microsoft.com/office/powerpoint/2010/main" val="2570635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004" y="476672"/>
            <a:ext cx="7772400" cy="1089466"/>
          </a:xfrm>
        </p:spPr>
        <p:txBody>
          <a:bodyPr/>
          <a:lstStyle/>
          <a:p>
            <a:pPr algn="ctr"/>
            <a:r>
              <a:rPr lang="en-US" dirty="0"/>
              <a:t>Wrap around care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7772400" cy="417646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b="1" u="sng" dirty="0"/>
              <a:t>Breakfast Club </a:t>
            </a:r>
            <a:r>
              <a:rPr lang="en-US" dirty="0"/>
              <a:t>-£7 per session</a:t>
            </a:r>
          </a:p>
          <a:p>
            <a:pPr algn="ctr"/>
            <a:r>
              <a:rPr lang="en-US" dirty="0"/>
              <a:t>7.45 – 8.40am</a:t>
            </a:r>
          </a:p>
          <a:p>
            <a:pPr algn="ctr"/>
            <a:endParaRPr lang="en-US" dirty="0"/>
          </a:p>
          <a:p>
            <a:pPr algn="ctr"/>
            <a:r>
              <a:rPr lang="en-US" b="1" u="sng" dirty="0"/>
              <a:t>After School Club</a:t>
            </a:r>
          </a:p>
          <a:p>
            <a:pPr algn="ctr"/>
            <a:r>
              <a:rPr lang="en-US" dirty="0"/>
              <a:t>3.15 – 4.15pm (£6)</a:t>
            </a:r>
          </a:p>
          <a:p>
            <a:pPr algn="ctr"/>
            <a:r>
              <a:rPr lang="en-US" dirty="0"/>
              <a:t>3.15 – 5.00pm (£10)</a:t>
            </a:r>
          </a:p>
          <a:p>
            <a:pPr algn="ctr"/>
            <a:r>
              <a:rPr lang="en-US" dirty="0"/>
              <a:t>3.15 – 6.00pm (£13.50)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Details are on the website. </a:t>
            </a:r>
          </a:p>
          <a:p>
            <a:pPr algn="ctr"/>
            <a:r>
              <a:rPr lang="en-US" dirty="0"/>
              <a:t>Please email Miss Rose in the Office to arrange attending sessions.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1350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82A10-D444-410C-8FF3-B492DAEFC3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772400" cy="11003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 snapshot into </a:t>
            </a:r>
            <a:r>
              <a:rPr lang="en-US" dirty="0" err="1"/>
              <a:t>Hedgies</a:t>
            </a:r>
            <a:r>
              <a:rPr lang="en-US" dirty="0"/>
              <a:t>….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C464CF-CB88-4BC2-9273-A8D3B50BA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88" y="1916832"/>
            <a:ext cx="5724128" cy="4293096"/>
          </a:xfrm>
          <a:prstGeom prst="rect">
            <a:avLst/>
          </a:prstGeom>
        </p:spPr>
      </p:pic>
      <p:pic>
        <p:nvPicPr>
          <p:cNvPr id="1026" name="Picture 2" descr="Play Button Drawing Icon PNG Transparent Background, Free Download #18919 -  FreeIcons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695" y="3407402"/>
            <a:ext cx="1608113" cy="16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98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559" y="1916832"/>
            <a:ext cx="7772400" cy="1181689"/>
          </a:xfrm>
        </p:spPr>
        <p:txBody>
          <a:bodyPr>
            <a:normAutofit/>
          </a:bodyPr>
          <a:lstStyle/>
          <a:p>
            <a:pPr algn="ctr"/>
            <a:r>
              <a:rPr lang="en-GB" b="0" u="sng" dirty="0">
                <a:latin typeface="Trebuchet MS" pitchFamily="34" charset="0"/>
              </a:rPr>
              <a:t>Class Structure</a:t>
            </a:r>
            <a:endParaRPr lang="en-GB" b="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2041" y="3284984"/>
            <a:ext cx="7941896" cy="288032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Hedgehog Class – </a:t>
            </a:r>
          </a:p>
          <a:p>
            <a:pPr algn="ctr"/>
            <a:r>
              <a:rPr lang="en-GB" dirty="0"/>
              <a:t>Miss Amy Eaglen – Class Teacher</a:t>
            </a:r>
          </a:p>
          <a:p>
            <a:pPr algn="ctr"/>
            <a:r>
              <a:rPr lang="en-US" dirty="0" err="1"/>
              <a:t>Mrs</a:t>
            </a:r>
            <a:r>
              <a:rPr lang="en-US" dirty="0"/>
              <a:t> Kirsty Hills–Teaching Assistant</a:t>
            </a:r>
          </a:p>
          <a:p>
            <a:pPr algn="ctr"/>
            <a:r>
              <a:rPr lang="en-US" dirty="0" err="1"/>
              <a:t>Ms</a:t>
            </a:r>
            <a:r>
              <a:rPr lang="en-US" dirty="0"/>
              <a:t> Elphick - INA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499DF0-8DAC-493B-AF44-FD27A2444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116632"/>
            <a:ext cx="814387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73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64904"/>
            <a:ext cx="7772400" cy="1584176"/>
          </a:xfrm>
        </p:spPr>
        <p:txBody>
          <a:bodyPr>
            <a:normAutofit/>
          </a:bodyPr>
          <a:lstStyle/>
          <a:p>
            <a:pPr algn="l"/>
            <a:r>
              <a:rPr lang="en-GB" sz="2800" dirty="0">
                <a:latin typeface="Trebuchet MS" pitchFamily="34" charset="0"/>
              </a:rPr>
              <a:t>If you have questions do contact the school office and we will respond. </a:t>
            </a:r>
          </a:p>
          <a:p>
            <a:pPr algn="l"/>
            <a:r>
              <a:rPr lang="en-GB" sz="2800">
                <a:latin typeface="Trebuchet MS" pitchFamily="34" charset="0"/>
              </a:rPr>
              <a:t>Miss Eaglen can </a:t>
            </a:r>
            <a:r>
              <a:rPr lang="en-GB" sz="2800" dirty="0">
                <a:latin typeface="Trebuchet MS" pitchFamily="34" charset="0"/>
              </a:rPr>
              <a:t>give you a call if necessary. 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23EC2D-830D-4CF7-8A18-592CC8BF8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476672"/>
            <a:ext cx="814387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33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2080" y="1844824"/>
            <a:ext cx="3166120" cy="2966487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Please come and join us!</a:t>
            </a:r>
            <a:endParaRPr lang="en-GB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EA92C6-E7B4-412C-9D93-5E4F7418D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6675"/>
            <a:ext cx="4810125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36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3068960"/>
            <a:ext cx="8229600" cy="3387832"/>
          </a:xfrm>
        </p:spPr>
        <p:txBody>
          <a:bodyPr/>
          <a:lstStyle/>
          <a:p>
            <a:pPr algn="ctr">
              <a:buNone/>
            </a:pPr>
            <a:r>
              <a:rPr lang="en-GB" sz="2800" dirty="0" err="1">
                <a:latin typeface="Trebuchet MS" pitchFamily="34" charset="0"/>
              </a:rPr>
              <a:t>Barcombe</a:t>
            </a:r>
            <a:r>
              <a:rPr lang="en-GB" sz="2800" dirty="0">
                <a:latin typeface="Trebuchet MS" pitchFamily="34" charset="0"/>
              </a:rPr>
              <a:t> School follows the ‘Early Years Foundation Stage Guidance’ which supports each child to take their next steps and follow their learning interests. </a:t>
            </a:r>
          </a:p>
          <a:p>
            <a:pPr algn="ctr">
              <a:buNone/>
            </a:pPr>
            <a:r>
              <a:rPr lang="en-GB" sz="2800" dirty="0">
                <a:solidFill>
                  <a:srgbClr val="00B050"/>
                </a:solidFill>
                <a:latin typeface="Trebuchet MS" pitchFamily="34" charset="0"/>
              </a:rPr>
              <a:t>Our curriculum is play-based, filled with practical and fun experiences to support thinking and learning. </a:t>
            </a:r>
          </a:p>
          <a:p>
            <a:endParaRPr lang="en-GB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184482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rebuchet MS" pitchFamily="34" charset="0"/>
              </a:rPr>
              <a:t>Early Years Foundation Stage Curriculum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324A2C-B14A-4198-AC55-249AD1F11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69" y="128031"/>
            <a:ext cx="8143875" cy="163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80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3384376"/>
          </a:xfrm>
        </p:spPr>
        <p:txBody>
          <a:bodyPr>
            <a:normAutofit/>
          </a:bodyPr>
          <a:lstStyle/>
          <a:p>
            <a:r>
              <a:rPr lang="en-US" dirty="0"/>
              <a:t>Handover from pre-schools / Playgroup</a:t>
            </a:r>
          </a:p>
          <a:p>
            <a:r>
              <a:rPr lang="en-US" dirty="0"/>
              <a:t>Playgroup play sessions in Hedgehog garden.</a:t>
            </a:r>
          </a:p>
          <a:p>
            <a:endParaRPr lang="en-US" dirty="0"/>
          </a:p>
          <a:p>
            <a:r>
              <a:rPr lang="en-US" dirty="0"/>
              <a:t>Transition story</a:t>
            </a:r>
          </a:p>
          <a:p>
            <a:pPr marL="109728" indent="0">
              <a:buNone/>
            </a:pPr>
            <a:r>
              <a:rPr lang="en-US" dirty="0"/>
              <a:t> and activities.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Transition from Pre-school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639D0B-63C0-4910-B893-C67147588AE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2762423"/>
            <a:ext cx="5041900" cy="378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096" y="3501007"/>
            <a:ext cx="2523728" cy="313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076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48412-7A38-4214-B9B9-3DA0C5D4C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94545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School Website Story Videos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D5F240-50D4-4D5E-8362-1D9B6EDC42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E8B711-5742-4D3D-A052-CE88A39EA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371073"/>
            <a:ext cx="4867250" cy="39980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98C93F-18C5-49DD-A4AB-02F79936D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3501008"/>
            <a:ext cx="3553282" cy="30447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8471B1-9D55-4883-847A-E05780EC0EEF}"/>
              </a:ext>
            </a:extLst>
          </p:cNvPr>
          <p:cNvSpPr txBox="1"/>
          <p:nvPr/>
        </p:nvSpPr>
        <p:spPr>
          <a:xfrm>
            <a:off x="5796136" y="1628800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GB" dirty="0"/>
              <a:t>Useful Information tab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GB" dirty="0">
                <a:sym typeface="Wingdings" panose="05000000000000000000" pitchFamily="2" charset="2"/>
              </a:rPr>
              <a:t>New to Reception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6360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945450"/>
          </a:xfrm>
        </p:spPr>
        <p:txBody>
          <a:bodyPr/>
          <a:lstStyle/>
          <a:p>
            <a:pPr algn="ctr"/>
            <a:r>
              <a:rPr lang="en-US" dirty="0"/>
              <a:t>Stay and Play session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7772400" cy="3672408"/>
          </a:xfrm>
        </p:spPr>
        <p:txBody>
          <a:bodyPr>
            <a:normAutofit lnSpcReduction="10000"/>
          </a:bodyPr>
          <a:lstStyle/>
          <a:p>
            <a:pPr algn="l"/>
            <a:r>
              <a:rPr lang="en-GB" dirty="0"/>
              <a:t>Group A –Tuesday 8</a:t>
            </a:r>
            <a:r>
              <a:rPr lang="en-GB" baseline="30000" dirty="0"/>
              <a:t>th</a:t>
            </a:r>
            <a:r>
              <a:rPr lang="en-GB" dirty="0"/>
              <a:t> July   1.30-2.30pm</a:t>
            </a:r>
          </a:p>
          <a:p>
            <a:pPr algn="l"/>
            <a:r>
              <a:rPr lang="en-GB" dirty="0"/>
              <a:t>Group B -Wednesday 9</a:t>
            </a:r>
            <a:r>
              <a:rPr lang="en-GB" baseline="30000" dirty="0"/>
              <a:t>th</a:t>
            </a:r>
            <a:r>
              <a:rPr lang="en-GB" dirty="0"/>
              <a:t> July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Meet your year 6 buddy.</a:t>
            </a:r>
          </a:p>
          <a:p>
            <a:pPr algn="l"/>
            <a:r>
              <a:rPr lang="en-US" dirty="0"/>
              <a:t>Spend some time </a:t>
            </a:r>
          </a:p>
          <a:p>
            <a:pPr algn="l"/>
            <a:r>
              <a:rPr lang="en-US" dirty="0"/>
              <a:t>in the classroom. 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Half the class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2721705"/>
            <a:ext cx="401002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46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02B7A-CE72-4CB1-BA28-C84AB8A50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945450"/>
          </a:xfrm>
        </p:spPr>
        <p:txBody>
          <a:bodyPr/>
          <a:lstStyle/>
          <a:p>
            <a:pPr algn="ctr"/>
            <a:r>
              <a:rPr lang="en-GB" dirty="0"/>
              <a:t>September – Home visits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09EADA-08D4-4B86-8A2D-5EF055AC0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0294" y="1350114"/>
            <a:ext cx="8138170" cy="373507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GB" u="sng" dirty="0"/>
              <a:t>Home Visits </a:t>
            </a:r>
            <a:r>
              <a:rPr lang="en-GB" dirty="0"/>
              <a:t>– September 8</a:t>
            </a:r>
            <a:r>
              <a:rPr lang="en-GB" baseline="30000" dirty="0"/>
              <a:t>th</a:t>
            </a:r>
            <a:r>
              <a:rPr lang="en-GB" dirty="0"/>
              <a:t> / 9</a:t>
            </a:r>
            <a:r>
              <a:rPr lang="en-GB" baseline="30000" dirty="0"/>
              <a:t>th</a:t>
            </a:r>
            <a:r>
              <a:rPr lang="en-GB" dirty="0"/>
              <a:t> / 10</a:t>
            </a:r>
            <a:r>
              <a:rPr lang="en-GB" baseline="30000" dirty="0"/>
              <a:t>th</a:t>
            </a:r>
            <a:r>
              <a:rPr lang="en-GB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64082" y="1988840"/>
            <a:ext cx="521603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An opportunity for us to meet you </a:t>
            </a:r>
          </a:p>
          <a:p>
            <a:r>
              <a:rPr lang="en-GB" sz="2000" dirty="0"/>
              <a:t>and your child in a relaxed home </a:t>
            </a:r>
          </a:p>
          <a:p>
            <a:r>
              <a:rPr lang="en-GB" sz="2000" dirty="0"/>
              <a:t>environment. </a:t>
            </a:r>
          </a:p>
          <a:p>
            <a:endParaRPr lang="en-GB" sz="2000" dirty="0"/>
          </a:p>
          <a:p>
            <a:r>
              <a:rPr lang="en-GB" sz="2000" dirty="0"/>
              <a:t>Time to talk with you about your </a:t>
            </a:r>
          </a:p>
          <a:p>
            <a:r>
              <a:rPr lang="en-GB" sz="2000" dirty="0"/>
              <a:t>child’s experiences so far. </a:t>
            </a:r>
          </a:p>
          <a:p>
            <a:endParaRPr lang="en-GB" sz="2000" dirty="0"/>
          </a:p>
          <a:p>
            <a:r>
              <a:rPr lang="en-GB" sz="2000" dirty="0"/>
              <a:t>A chance to ask any questions </a:t>
            </a:r>
          </a:p>
          <a:p>
            <a:r>
              <a:rPr lang="en-GB" sz="2000" dirty="0"/>
              <a:t>and share any key worries or </a:t>
            </a:r>
          </a:p>
          <a:p>
            <a:r>
              <a:rPr lang="en-GB" sz="2000" dirty="0"/>
              <a:t>information.</a:t>
            </a:r>
          </a:p>
          <a:p>
            <a:endParaRPr lang="en-GB" sz="2000" dirty="0"/>
          </a:p>
          <a:p>
            <a:r>
              <a:rPr lang="en-GB" sz="2000" dirty="0"/>
              <a:t>Time to reacquaint ourselves </a:t>
            </a:r>
          </a:p>
          <a:p>
            <a:r>
              <a:rPr lang="en-GB" sz="2000" dirty="0"/>
              <a:t>before starting school.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824236"/>
            <a:ext cx="3847147" cy="363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48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9527"/>
            <a:ext cx="7772400" cy="956319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Staggered Start-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412599"/>
            <a:ext cx="8784976" cy="3960617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latin typeface="+mj-lt"/>
              </a:rPr>
              <a:t>2 morning sessions and 2 afternoon sessions.</a:t>
            </a:r>
          </a:p>
          <a:p>
            <a:pPr algn="l"/>
            <a:endParaRPr lang="en-GB" sz="2800" dirty="0">
              <a:latin typeface="+mj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latin typeface="+mj-lt"/>
              </a:rPr>
              <a:t>Smaller groups so we can all get to know each other.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latin typeface="+mj-lt"/>
              </a:rPr>
              <a:t>All children have experience of lunch times before full time.</a:t>
            </a:r>
          </a:p>
          <a:p>
            <a:pPr algn="l"/>
            <a:endParaRPr lang="en-GB" sz="2800" dirty="0">
              <a:latin typeface="+mj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latin typeface="+mj-lt"/>
              </a:rPr>
              <a:t>All children come full time from </a:t>
            </a:r>
            <a:r>
              <a:rPr lang="en-GB" sz="2800" u="sng" dirty="0">
                <a:latin typeface="+mj-lt"/>
              </a:rPr>
              <a:t>Wednesday 17</a:t>
            </a:r>
            <a:r>
              <a:rPr lang="en-GB" sz="2800" u="sng" baseline="30000" dirty="0">
                <a:latin typeface="+mj-lt"/>
              </a:rPr>
              <a:t>th </a:t>
            </a:r>
            <a:r>
              <a:rPr lang="en-GB" sz="2800" u="sng" dirty="0">
                <a:latin typeface="+mj-lt"/>
              </a:rPr>
              <a:t>September</a:t>
            </a:r>
            <a:r>
              <a:rPr lang="en-GB" sz="2800" dirty="0">
                <a:latin typeface="+mj-lt"/>
              </a:rPr>
              <a:t>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latin typeface="+mj-lt"/>
              </a:rPr>
              <a:t>Option to build up to full time.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>
              <a:latin typeface="+mj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latin typeface="+mj-lt"/>
              </a:rPr>
              <a:t>We want starting school to be a positive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latin typeface="+mj-lt"/>
              </a:rPr>
              <a:t>and happy next step for all children.</a:t>
            </a:r>
            <a:endParaRPr lang="en-GB" sz="1600" dirty="0">
              <a:latin typeface="+mj-lt"/>
            </a:endParaRP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593" y="4293096"/>
            <a:ext cx="3017396" cy="22730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4698984"/>
            <a:ext cx="3841799" cy="216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32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B2A463-86BA-4DDA-B0AD-BC53DDB9F09C}"/>
              </a:ext>
            </a:extLst>
          </p:cNvPr>
          <p:cNvSpPr txBox="1"/>
          <p:nvPr/>
        </p:nvSpPr>
        <p:spPr>
          <a:xfrm>
            <a:off x="395536" y="1052736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Transition events sheet is in your pack.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331285-A620-495C-B375-7D5CDAA13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187" y="538162"/>
            <a:ext cx="5381625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165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0B05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432</TotalTime>
  <Words>767</Words>
  <Application>Microsoft Office PowerPoint</Application>
  <PresentationFormat>On-screen Show (4:3)</PresentationFormat>
  <Paragraphs>137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Comic Sans MS</vt:lpstr>
      <vt:lpstr>Lucida Sans Unicode</vt:lpstr>
      <vt:lpstr>Trebuchet MS</vt:lpstr>
      <vt:lpstr>Verdana</vt:lpstr>
      <vt:lpstr>Wingdings</vt:lpstr>
      <vt:lpstr>Wingdings 2</vt:lpstr>
      <vt:lpstr>Wingdings 3</vt:lpstr>
      <vt:lpstr>Concourse</vt:lpstr>
      <vt:lpstr>PowerPoint Presentation</vt:lpstr>
      <vt:lpstr>Class Structure</vt:lpstr>
      <vt:lpstr>Early Years Foundation Stage Curriculum</vt:lpstr>
      <vt:lpstr>Transition from Pre-school</vt:lpstr>
      <vt:lpstr>School Website Story Videos</vt:lpstr>
      <vt:lpstr>Stay and Play session</vt:lpstr>
      <vt:lpstr>September – Home visits</vt:lpstr>
      <vt:lpstr>Staggered Start- </vt:lpstr>
      <vt:lpstr>PowerPoint Presentation</vt:lpstr>
      <vt:lpstr>Parent What’s App Group</vt:lpstr>
      <vt:lpstr>Meet your teacher</vt:lpstr>
      <vt:lpstr>A day in Hedgehog Class…</vt:lpstr>
      <vt:lpstr>What do I need to bring?</vt:lpstr>
      <vt:lpstr>School Uniform</vt:lpstr>
      <vt:lpstr>Snack time</vt:lpstr>
      <vt:lpstr>Lunch time</vt:lpstr>
      <vt:lpstr>Welly walks</vt:lpstr>
      <vt:lpstr>Wrap around care</vt:lpstr>
      <vt:lpstr>A snapshot into Hedgies….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Eaglen</dc:creator>
  <cp:lastModifiedBy>Elizabeth Rose</cp:lastModifiedBy>
  <cp:revision>60</cp:revision>
  <dcterms:created xsi:type="dcterms:W3CDTF">2020-06-07T13:25:36Z</dcterms:created>
  <dcterms:modified xsi:type="dcterms:W3CDTF">2025-06-19T18:24:13Z</dcterms:modified>
</cp:coreProperties>
</file>